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59" r:id="rId7"/>
    <p:sldId id="260" r:id="rId8"/>
    <p:sldId id="261" r:id="rId9"/>
    <p:sldId id="262" r:id="rId10"/>
    <p:sldId id="282" r:id="rId11"/>
    <p:sldId id="306" r:id="rId12"/>
    <p:sldId id="307" r:id="rId13"/>
    <p:sldId id="308" r:id="rId14"/>
    <p:sldId id="309" r:id="rId15"/>
    <p:sldId id="283" r:id="rId16"/>
    <p:sldId id="271" r:id="rId17"/>
    <p:sldId id="272" r:id="rId18"/>
    <p:sldId id="273" r:id="rId19"/>
    <p:sldId id="274" r:id="rId20"/>
    <p:sldId id="302" r:id="rId21"/>
    <p:sldId id="275" r:id="rId22"/>
    <p:sldId id="284" r:id="rId23"/>
    <p:sldId id="303" r:id="rId24"/>
    <p:sldId id="304" r:id="rId25"/>
    <p:sldId id="305" r:id="rId26"/>
    <p:sldId id="285" r:id="rId27"/>
  </p:sldIdLst>
  <p:sldSz cx="9144000" cy="5143500" type="screen16x9"/>
  <p:notesSz cx="6858000" cy="9144000"/>
  <p:custDataLst>
    <p:tags r:id="rId31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9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4856"/>
    <a:srgbClr val="54667A"/>
    <a:srgbClr val="4601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15" autoAdjust="0"/>
  </p:normalViewPr>
  <p:slideViewPr>
    <p:cSldViewPr snapToGrid="0" showGuides="1">
      <p:cViewPr>
        <p:scale>
          <a:sx n="66" d="100"/>
          <a:sy n="66" d="100"/>
        </p:scale>
        <p:origin x="-432" y="-1626"/>
      </p:cViewPr>
      <p:guideLst>
        <p:guide orient="horz" pos="1620"/>
        <p:guide pos="29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1" Type="http://schemas.openxmlformats.org/officeDocument/2006/relationships/tags" Target="tags/tag7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D7168-E431-49DF-AFF7-8C785944B1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5626D-1A37-41A2-AA2F-32294FA3932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 </a:t>
            </a: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E8D9B9-E545-481E-89B4-E9A49A63927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C8A9D4-8AA4-4503-8049-977665CF317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 </a:t>
            </a: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E8D9B9-E545-481E-89B4-E9A49A63927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 </a:t>
            </a: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EEBF1F-B418-4E39-8388-36124C07DB3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 </a:t>
            </a: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C247E33-5BBE-4AEA-9ED1-9575BBA1AE5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 </a:t>
            </a: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E75127A-8A19-4CE4-B526-64AA6393194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 </a:t>
            </a: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92249F3-931E-48CB-8BC5-4F94AFAF6D0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 </a:t>
            </a: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92249F3-931E-48CB-8BC5-4F94AFAF6D0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 </a:t>
            </a:r>
            <a:endParaRPr lang="en-US" altLang="zh-CN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AC9BD7-25F6-4B13-B910-366854EF5C9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 </a:t>
            </a: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E8D9B9-E545-481E-89B4-E9A49A63927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8A1D44-0993-417F-B041-C15AA166C59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 </a:t>
            </a: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E8D9B9-E545-481E-89B4-E9A49A63927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6D2BF7-2EA0-4465-8D96-16D0186CDD1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05F7E10-0B3D-40BD-B5FA-3B75655BFEC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 </a:t>
            </a: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F102AFC-06F5-4221-9EAB-35F784DCD2E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 </a:t>
            </a: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5BFCE53-0450-4D30-AB86-326E25A6068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 </a:t>
            </a: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EC590BC-9A78-4394-810C-727600A3848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 </a:t>
            </a: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7C7475F-6BF8-49FF-9C99-5E802DCA43F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 </a:t>
            </a: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E8D9B9-E545-481E-89B4-E9A49A63927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01186A-C5EC-4D5C-8D24-6A0062A4852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20XX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AE1D939-3E60-4063-B05E-56844F97CE6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992BBB-2733-41AF-B704-E53EBB09EF30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DA6134-58D1-4C39-96C2-A9375714A391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 advClick="0" advTm="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992BBB-2733-41AF-B704-E53EBB09EF30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DA6134-58D1-4C39-96C2-A9375714A391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 advClick="0" advTm="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992BBB-2733-41AF-B704-E53EBB09EF30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DA6134-58D1-4C39-96C2-A9375714A391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 advClick="0" advTm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C48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77800" y="711200"/>
            <a:ext cx="88011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 rot="1141717">
            <a:off x="7815129" y="8258"/>
            <a:ext cx="1198973" cy="107568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93230" y="27107"/>
            <a:ext cx="7886700" cy="684094"/>
          </a:xfrm>
        </p:spPr>
        <p:txBody>
          <a:bodyPr/>
          <a:lstStyle>
            <a:lvl1pPr>
              <a:defRPr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</a:t>
            </a:r>
            <a:endParaRPr lang="zh-CN" altLang="en-US" dirty="0"/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992BBB-2733-41AF-B704-E53EBB09EF30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DA6134-58D1-4C39-96C2-A9375714A391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 advClick="0" advTm="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992BBB-2733-41AF-B704-E53EBB09EF30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DA6134-58D1-4C39-96C2-A9375714A391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 advClick="0" advTm="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992BBB-2733-41AF-B704-E53EBB09EF30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DA6134-58D1-4C39-96C2-A9375714A391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7251171" y="4760168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 smtClean="0">
                <a:solidFill>
                  <a:prstClr val="white"/>
                </a:solidFill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 advClick="0" advTm="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992BBB-2733-41AF-B704-E53EBB09EF30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DA6134-58D1-4C39-96C2-A9375714A391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 advClick="0" advTm="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992BBB-2733-41AF-B704-E53EBB09EF30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DA6134-58D1-4C39-96C2-A9375714A391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 advClick="0" advTm="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992BBB-2733-41AF-B704-E53EBB09EF30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DA6134-58D1-4C39-96C2-A9375714A391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 advClick="0" advTm="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992BBB-2733-41AF-B704-E53EBB09EF30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DA6134-58D1-4C39-96C2-A9375714A391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 advClick="0" advTm="0">
    <p:pull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2992BBB-2733-41AF-B704-E53EBB09EF30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FDA6134-58D1-4C39-96C2-A9375714A391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 advClick="0" advTm="0">
    <p:pull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tags" Target="../tags/tag6.xml"/><Relationship Id="rId2" Type="http://schemas.openxmlformats.org/officeDocument/2006/relationships/image" Target="../media/image24.png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tags" Target="../tags/tag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567543"/>
            <a:ext cx="9144000" cy="2249714"/>
          </a:xfrm>
          <a:prstGeom prst="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1033482">
            <a:off x="182245" y="-142875"/>
            <a:ext cx="2075180" cy="18618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822810" y="145685"/>
            <a:ext cx="2156090" cy="128519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168511" y="2351444"/>
            <a:ext cx="40944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智能救援机器人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14441" y="1879367"/>
            <a:ext cx="34474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 Rescue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Robot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14441" y="3120885"/>
            <a:ext cx="19126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——</a:t>
            </a:r>
            <a:r>
              <a:rPr lang="zh-CN" altLang="en-US" sz="2000" dirty="0">
                <a:solidFill>
                  <a:schemeClr val="bg1"/>
                </a:solidFill>
              </a:rPr>
              <a:t>救援先驱</a:t>
            </a:r>
            <a:r>
              <a:rPr lang="zh-CN" altLang="en-US" sz="2000" dirty="0">
                <a:solidFill>
                  <a:schemeClr val="bg1"/>
                </a:solidFill>
              </a:rPr>
              <a:t>者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54045" y="4347414"/>
            <a:ext cx="125031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作者</a:t>
            </a:r>
            <a:r>
              <a:rPr lang="zh-CN" altLang="en-US" dirty="0" smtClean="0"/>
              <a:t>：韩家旺 </a:t>
            </a:r>
            <a:endParaRPr lang="zh-CN" altLang="en-US" dirty="0" smtClean="0"/>
          </a:p>
        </p:txBody>
      </p:sp>
      <p:pic>
        <p:nvPicPr>
          <p:cNvPr id="2" name="图片 1" descr="C3ACD2084F169387B73728F20504C6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" y="1567815"/>
            <a:ext cx="3016885" cy="2262505"/>
          </a:xfrm>
          <a:prstGeom prst="hexagon">
            <a:avLst/>
          </a:prstGeom>
        </p:spPr>
      </p:pic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2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1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1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1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灾害场景图片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36" y="995448"/>
            <a:ext cx="2610196" cy="19576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792" y="995448"/>
            <a:ext cx="2933381" cy="19576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58" y="3069474"/>
            <a:ext cx="2785283" cy="1856855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1"/>
          <p:cNvSpPr/>
          <p:nvPr/>
        </p:nvSpPr>
        <p:spPr>
          <a:xfrm rot="19913209">
            <a:off x="4455067" y="3491163"/>
            <a:ext cx="862473" cy="107882"/>
          </a:xfrm>
          <a:custGeom>
            <a:avLst/>
            <a:gdLst>
              <a:gd name="connsiteX0" fmla="*/ 0 w 4180787"/>
              <a:gd name="connsiteY0" fmla="*/ 0 h 432613"/>
              <a:gd name="connsiteX1" fmla="*/ 4180787 w 4180787"/>
              <a:gd name="connsiteY1" fmla="*/ 0 h 432613"/>
              <a:gd name="connsiteX2" fmla="*/ 4180787 w 4180787"/>
              <a:gd name="connsiteY2" fmla="*/ 432613 h 432613"/>
              <a:gd name="connsiteX3" fmla="*/ 0 w 4180787"/>
              <a:gd name="connsiteY3" fmla="*/ 432613 h 432613"/>
              <a:gd name="connsiteX4" fmla="*/ 0 w 4180787"/>
              <a:gd name="connsiteY4" fmla="*/ 0 h 432613"/>
              <a:gd name="connsiteX0-1" fmla="*/ 0 w 4180787"/>
              <a:gd name="connsiteY0-2" fmla="*/ 0 h 446239"/>
              <a:gd name="connsiteX1-3" fmla="*/ 4180787 w 4180787"/>
              <a:gd name="connsiteY1-4" fmla="*/ 0 h 446239"/>
              <a:gd name="connsiteX2-5" fmla="*/ 4180787 w 4180787"/>
              <a:gd name="connsiteY2-6" fmla="*/ 432613 h 446239"/>
              <a:gd name="connsiteX3-7" fmla="*/ 1797892 w 4180787"/>
              <a:gd name="connsiteY3-8" fmla="*/ 446239 h 446239"/>
              <a:gd name="connsiteX4-9" fmla="*/ 0 w 4180787"/>
              <a:gd name="connsiteY4-10" fmla="*/ 432613 h 446239"/>
              <a:gd name="connsiteX5" fmla="*/ 0 w 4180787"/>
              <a:gd name="connsiteY5" fmla="*/ 0 h 446239"/>
              <a:gd name="connsiteX0-11" fmla="*/ 0 w 4180787"/>
              <a:gd name="connsiteY0-12" fmla="*/ 3102 h 449341"/>
              <a:gd name="connsiteX1-13" fmla="*/ 1774422 w 4180787"/>
              <a:gd name="connsiteY1-14" fmla="*/ 0 h 449341"/>
              <a:gd name="connsiteX2-15" fmla="*/ 4180787 w 4180787"/>
              <a:gd name="connsiteY2-16" fmla="*/ 3102 h 449341"/>
              <a:gd name="connsiteX3-17" fmla="*/ 4180787 w 4180787"/>
              <a:gd name="connsiteY3-18" fmla="*/ 435715 h 449341"/>
              <a:gd name="connsiteX4-19" fmla="*/ 1797892 w 4180787"/>
              <a:gd name="connsiteY4-20" fmla="*/ 449341 h 449341"/>
              <a:gd name="connsiteX5-21" fmla="*/ 0 w 4180787"/>
              <a:gd name="connsiteY5-22" fmla="*/ 435715 h 449341"/>
              <a:gd name="connsiteX6" fmla="*/ 0 w 4180787"/>
              <a:gd name="connsiteY6" fmla="*/ 3102 h 449341"/>
              <a:gd name="connsiteX0-23" fmla="*/ 0 w 4180787"/>
              <a:gd name="connsiteY0-24" fmla="*/ 0 h 446239"/>
              <a:gd name="connsiteX1-25" fmla="*/ 1791064 w 4180787"/>
              <a:gd name="connsiteY1-26" fmla="*/ 191058 h 446239"/>
              <a:gd name="connsiteX2-27" fmla="*/ 4180787 w 4180787"/>
              <a:gd name="connsiteY2-28" fmla="*/ 0 h 446239"/>
              <a:gd name="connsiteX3-29" fmla="*/ 4180787 w 4180787"/>
              <a:gd name="connsiteY3-30" fmla="*/ 432613 h 446239"/>
              <a:gd name="connsiteX4-31" fmla="*/ 1797892 w 4180787"/>
              <a:gd name="connsiteY4-32" fmla="*/ 446239 h 446239"/>
              <a:gd name="connsiteX5-33" fmla="*/ 0 w 4180787"/>
              <a:gd name="connsiteY5-34" fmla="*/ 432613 h 446239"/>
              <a:gd name="connsiteX6-35" fmla="*/ 0 w 4180787"/>
              <a:gd name="connsiteY6-36" fmla="*/ 0 h 446239"/>
              <a:gd name="connsiteX0-37" fmla="*/ 0 w 4180787"/>
              <a:gd name="connsiteY0-38" fmla="*/ 0 h 432613"/>
              <a:gd name="connsiteX1-39" fmla="*/ 1791064 w 4180787"/>
              <a:gd name="connsiteY1-40" fmla="*/ 191058 h 432613"/>
              <a:gd name="connsiteX2-41" fmla="*/ 4180787 w 4180787"/>
              <a:gd name="connsiteY2-42" fmla="*/ 0 h 432613"/>
              <a:gd name="connsiteX3-43" fmla="*/ 4180787 w 4180787"/>
              <a:gd name="connsiteY3-44" fmla="*/ 432613 h 432613"/>
              <a:gd name="connsiteX4-45" fmla="*/ 1740284 w 4180787"/>
              <a:gd name="connsiteY4-46" fmla="*/ 300725 h 432613"/>
              <a:gd name="connsiteX5-47" fmla="*/ 0 w 4180787"/>
              <a:gd name="connsiteY5-48" fmla="*/ 432613 h 432613"/>
              <a:gd name="connsiteX6-49" fmla="*/ 0 w 4180787"/>
              <a:gd name="connsiteY6-50" fmla="*/ 0 h 432613"/>
              <a:gd name="connsiteX0-51" fmla="*/ 0 w 4180787"/>
              <a:gd name="connsiteY0-52" fmla="*/ 0 h 432613"/>
              <a:gd name="connsiteX1-53" fmla="*/ 1835870 w 4180787"/>
              <a:gd name="connsiteY1-54" fmla="*/ 187218 h 432613"/>
              <a:gd name="connsiteX2-55" fmla="*/ 4180787 w 4180787"/>
              <a:gd name="connsiteY2-56" fmla="*/ 0 h 432613"/>
              <a:gd name="connsiteX3-57" fmla="*/ 4180787 w 4180787"/>
              <a:gd name="connsiteY3-58" fmla="*/ 432613 h 432613"/>
              <a:gd name="connsiteX4-59" fmla="*/ 1740284 w 4180787"/>
              <a:gd name="connsiteY4-60" fmla="*/ 300725 h 432613"/>
              <a:gd name="connsiteX5-61" fmla="*/ 0 w 4180787"/>
              <a:gd name="connsiteY5-62" fmla="*/ 432613 h 432613"/>
              <a:gd name="connsiteX6-63" fmla="*/ 0 w 4180787"/>
              <a:gd name="connsiteY6-64" fmla="*/ 0 h 432613"/>
              <a:gd name="connsiteX0-65" fmla="*/ 0 w 4180787"/>
              <a:gd name="connsiteY0-66" fmla="*/ 4908 h 437521"/>
              <a:gd name="connsiteX1-67" fmla="*/ 1835870 w 4180787"/>
              <a:gd name="connsiteY1-68" fmla="*/ 192126 h 437521"/>
              <a:gd name="connsiteX2-69" fmla="*/ 4180787 w 4180787"/>
              <a:gd name="connsiteY2-70" fmla="*/ 4908 h 437521"/>
              <a:gd name="connsiteX3-71" fmla="*/ 4180787 w 4180787"/>
              <a:gd name="connsiteY3-72" fmla="*/ 437521 h 437521"/>
              <a:gd name="connsiteX4-73" fmla="*/ 1740284 w 4180787"/>
              <a:gd name="connsiteY4-74" fmla="*/ 305633 h 437521"/>
              <a:gd name="connsiteX5-75" fmla="*/ 0 w 4180787"/>
              <a:gd name="connsiteY5-76" fmla="*/ 437521 h 437521"/>
              <a:gd name="connsiteX6-77" fmla="*/ 0 w 4180787"/>
              <a:gd name="connsiteY6-78" fmla="*/ 4908 h 437521"/>
              <a:gd name="connsiteX0-79" fmla="*/ 0 w 4180787"/>
              <a:gd name="connsiteY0-80" fmla="*/ 4908 h 446252"/>
              <a:gd name="connsiteX1-81" fmla="*/ 1835870 w 4180787"/>
              <a:gd name="connsiteY1-82" fmla="*/ 192126 h 446252"/>
              <a:gd name="connsiteX2-83" fmla="*/ 4180787 w 4180787"/>
              <a:gd name="connsiteY2-84" fmla="*/ 4908 h 446252"/>
              <a:gd name="connsiteX3-85" fmla="*/ 4180787 w 4180787"/>
              <a:gd name="connsiteY3-86" fmla="*/ 437521 h 446252"/>
              <a:gd name="connsiteX4-87" fmla="*/ 1740284 w 4180787"/>
              <a:gd name="connsiteY4-88" fmla="*/ 305633 h 446252"/>
              <a:gd name="connsiteX5-89" fmla="*/ 0 w 4180787"/>
              <a:gd name="connsiteY5-90" fmla="*/ 437521 h 446252"/>
              <a:gd name="connsiteX6-91" fmla="*/ 0 w 4180787"/>
              <a:gd name="connsiteY6-92" fmla="*/ 4908 h 446252"/>
              <a:gd name="connsiteX0-93" fmla="*/ 0 w 4180787"/>
              <a:gd name="connsiteY0-94" fmla="*/ 4107 h 445451"/>
              <a:gd name="connsiteX1-95" fmla="*/ 1779968 w 4180787"/>
              <a:gd name="connsiteY1-96" fmla="*/ 241252 h 445451"/>
              <a:gd name="connsiteX2-97" fmla="*/ 4180787 w 4180787"/>
              <a:gd name="connsiteY2-98" fmla="*/ 4107 h 445451"/>
              <a:gd name="connsiteX3-99" fmla="*/ 4180787 w 4180787"/>
              <a:gd name="connsiteY3-100" fmla="*/ 436720 h 445451"/>
              <a:gd name="connsiteX4-101" fmla="*/ 1740284 w 4180787"/>
              <a:gd name="connsiteY4-102" fmla="*/ 304832 h 445451"/>
              <a:gd name="connsiteX5-103" fmla="*/ 0 w 4180787"/>
              <a:gd name="connsiteY5-104" fmla="*/ 436720 h 445451"/>
              <a:gd name="connsiteX6-105" fmla="*/ 0 w 4180787"/>
              <a:gd name="connsiteY6-106" fmla="*/ 4107 h 445451"/>
              <a:gd name="connsiteX0-107" fmla="*/ 0 w 4180787"/>
              <a:gd name="connsiteY0-108" fmla="*/ 4107 h 445451"/>
              <a:gd name="connsiteX1-109" fmla="*/ 1779968 w 4180787"/>
              <a:gd name="connsiteY1-110" fmla="*/ 241252 h 445451"/>
              <a:gd name="connsiteX2-111" fmla="*/ 4180787 w 4180787"/>
              <a:gd name="connsiteY2-112" fmla="*/ 4107 h 445451"/>
              <a:gd name="connsiteX3-113" fmla="*/ 4180787 w 4180787"/>
              <a:gd name="connsiteY3-114" fmla="*/ 436720 h 445451"/>
              <a:gd name="connsiteX4-115" fmla="*/ 1740284 w 4180787"/>
              <a:gd name="connsiteY4-116" fmla="*/ 304832 h 445451"/>
              <a:gd name="connsiteX5-117" fmla="*/ 0 w 4180787"/>
              <a:gd name="connsiteY5-118" fmla="*/ 436720 h 445451"/>
              <a:gd name="connsiteX6-119" fmla="*/ 0 w 4180787"/>
              <a:gd name="connsiteY6-120" fmla="*/ 4107 h 445451"/>
              <a:gd name="connsiteX0-121" fmla="*/ 0 w 4180787"/>
              <a:gd name="connsiteY0-122" fmla="*/ 4107 h 436720"/>
              <a:gd name="connsiteX1-123" fmla="*/ 1779968 w 4180787"/>
              <a:gd name="connsiteY1-124" fmla="*/ 241252 h 436720"/>
              <a:gd name="connsiteX2-125" fmla="*/ 4180787 w 4180787"/>
              <a:gd name="connsiteY2-126" fmla="*/ 4107 h 436720"/>
              <a:gd name="connsiteX3-127" fmla="*/ 4180787 w 4180787"/>
              <a:gd name="connsiteY3-128" fmla="*/ 436720 h 436720"/>
              <a:gd name="connsiteX4-129" fmla="*/ 1740284 w 4180787"/>
              <a:gd name="connsiteY4-130" fmla="*/ 304832 h 436720"/>
              <a:gd name="connsiteX5-131" fmla="*/ 0 w 4180787"/>
              <a:gd name="connsiteY5-132" fmla="*/ 436720 h 436720"/>
              <a:gd name="connsiteX6-133" fmla="*/ 0 w 4180787"/>
              <a:gd name="connsiteY6-134" fmla="*/ 4107 h 436720"/>
              <a:gd name="connsiteX0-135" fmla="*/ 0 w 4180787"/>
              <a:gd name="connsiteY0-136" fmla="*/ 4107 h 436720"/>
              <a:gd name="connsiteX1-137" fmla="*/ 1779968 w 4180787"/>
              <a:gd name="connsiteY1-138" fmla="*/ 241252 h 436720"/>
              <a:gd name="connsiteX2-139" fmla="*/ 4180787 w 4180787"/>
              <a:gd name="connsiteY2-140" fmla="*/ 4107 h 436720"/>
              <a:gd name="connsiteX3-141" fmla="*/ 4180787 w 4180787"/>
              <a:gd name="connsiteY3-142" fmla="*/ 436720 h 436720"/>
              <a:gd name="connsiteX4-143" fmla="*/ 1740284 w 4180787"/>
              <a:gd name="connsiteY4-144" fmla="*/ 304832 h 436720"/>
              <a:gd name="connsiteX5-145" fmla="*/ 0 w 4180787"/>
              <a:gd name="connsiteY5-146" fmla="*/ 436720 h 436720"/>
              <a:gd name="connsiteX6-147" fmla="*/ 0 w 4180787"/>
              <a:gd name="connsiteY6-148" fmla="*/ 4107 h 436720"/>
              <a:gd name="connsiteX0-149" fmla="*/ 0 w 4180787"/>
              <a:gd name="connsiteY0-150" fmla="*/ 0 h 432613"/>
              <a:gd name="connsiteX1-151" fmla="*/ 1779968 w 4180787"/>
              <a:gd name="connsiteY1-152" fmla="*/ 237145 h 432613"/>
              <a:gd name="connsiteX2-153" fmla="*/ 4180787 w 4180787"/>
              <a:gd name="connsiteY2-154" fmla="*/ 0 h 432613"/>
              <a:gd name="connsiteX3-155" fmla="*/ 4180787 w 4180787"/>
              <a:gd name="connsiteY3-156" fmla="*/ 432613 h 432613"/>
              <a:gd name="connsiteX4-157" fmla="*/ 1740284 w 4180787"/>
              <a:gd name="connsiteY4-158" fmla="*/ 300725 h 432613"/>
              <a:gd name="connsiteX5-159" fmla="*/ 0 w 4180787"/>
              <a:gd name="connsiteY5-160" fmla="*/ 432613 h 432613"/>
              <a:gd name="connsiteX6-161" fmla="*/ 0 w 4180787"/>
              <a:gd name="connsiteY6-162" fmla="*/ 0 h 4326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</a:cxnLst>
            <a:rect l="l" t="t" r="r" b="b"/>
            <a:pathLst>
              <a:path w="4180787" h="432613">
                <a:moveTo>
                  <a:pt x="0" y="0"/>
                </a:moveTo>
                <a:cubicBezTo>
                  <a:pt x="455759" y="126804"/>
                  <a:pt x="1083170" y="237145"/>
                  <a:pt x="1779968" y="237145"/>
                </a:cubicBezTo>
                <a:cubicBezTo>
                  <a:pt x="2476766" y="237145"/>
                  <a:pt x="3713158" y="116136"/>
                  <a:pt x="4180787" y="0"/>
                </a:cubicBezTo>
                <a:lnTo>
                  <a:pt x="4180787" y="432613"/>
                </a:lnTo>
                <a:cubicBezTo>
                  <a:pt x="3758675" y="303509"/>
                  <a:pt x="2437082" y="300725"/>
                  <a:pt x="1740284" y="300725"/>
                </a:cubicBezTo>
                <a:cubicBezTo>
                  <a:pt x="1043486" y="300725"/>
                  <a:pt x="357043" y="386721"/>
                  <a:pt x="0" y="432613"/>
                </a:cubicBez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矩形 1"/>
          <p:cNvSpPr/>
          <p:nvPr/>
        </p:nvSpPr>
        <p:spPr>
          <a:xfrm rot="708470">
            <a:off x="3207088" y="2859569"/>
            <a:ext cx="2138295" cy="215764"/>
          </a:xfrm>
          <a:custGeom>
            <a:avLst/>
            <a:gdLst>
              <a:gd name="connsiteX0" fmla="*/ 0 w 4180787"/>
              <a:gd name="connsiteY0" fmla="*/ 0 h 432613"/>
              <a:gd name="connsiteX1" fmla="*/ 4180787 w 4180787"/>
              <a:gd name="connsiteY1" fmla="*/ 0 h 432613"/>
              <a:gd name="connsiteX2" fmla="*/ 4180787 w 4180787"/>
              <a:gd name="connsiteY2" fmla="*/ 432613 h 432613"/>
              <a:gd name="connsiteX3" fmla="*/ 0 w 4180787"/>
              <a:gd name="connsiteY3" fmla="*/ 432613 h 432613"/>
              <a:gd name="connsiteX4" fmla="*/ 0 w 4180787"/>
              <a:gd name="connsiteY4" fmla="*/ 0 h 432613"/>
              <a:gd name="connsiteX0-1" fmla="*/ 0 w 4180787"/>
              <a:gd name="connsiteY0-2" fmla="*/ 0 h 446239"/>
              <a:gd name="connsiteX1-3" fmla="*/ 4180787 w 4180787"/>
              <a:gd name="connsiteY1-4" fmla="*/ 0 h 446239"/>
              <a:gd name="connsiteX2-5" fmla="*/ 4180787 w 4180787"/>
              <a:gd name="connsiteY2-6" fmla="*/ 432613 h 446239"/>
              <a:gd name="connsiteX3-7" fmla="*/ 1797892 w 4180787"/>
              <a:gd name="connsiteY3-8" fmla="*/ 446239 h 446239"/>
              <a:gd name="connsiteX4-9" fmla="*/ 0 w 4180787"/>
              <a:gd name="connsiteY4-10" fmla="*/ 432613 h 446239"/>
              <a:gd name="connsiteX5" fmla="*/ 0 w 4180787"/>
              <a:gd name="connsiteY5" fmla="*/ 0 h 446239"/>
              <a:gd name="connsiteX0-11" fmla="*/ 0 w 4180787"/>
              <a:gd name="connsiteY0-12" fmla="*/ 3102 h 449341"/>
              <a:gd name="connsiteX1-13" fmla="*/ 1774422 w 4180787"/>
              <a:gd name="connsiteY1-14" fmla="*/ 0 h 449341"/>
              <a:gd name="connsiteX2-15" fmla="*/ 4180787 w 4180787"/>
              <a:gd name="connsiteY2-16" fmla="*/ 3102 h 449341"/>
              <a:gd name="connsiteX3-17" fmla="*/ 4180787 w 4180787"/>
              <a:gd name="connsiteY3-18" fmla="*/ 435715 h 449341"/>
              <a:gd name="connsiteX4-19" fmla="*/ 1797892 w 4180787"/>
              <a:gd name="connsiteY4-20" fmla="*/ 449341 h 449341"/>
              <a:gd name="connsiteX5-21" fmla="*/ 0 w 4180787"/>
              <a:gd name="connsiteY5-22" fmla="*/ 435715 h 449341"/>
              <a:gd name="connsiteX6" fmla="*/ 0 w 4180787"/>
              <a:gd name="connsiteY6" fmla="*/ 3102 h 449341"/>
              <a:gd name="connsiteX0-23" fmla="*/ 0 w 4180787"/>
              <a:gd name="connsiteY0-24" fmla="*/ 0 h 446239"/>
              <a:gd name="connsiteX1-25" fmla="*/ 1791064 w 4180787"/>
              <a:gd name="connsiteY1-26" fmla="*/ 191058 h 446239"/>
              <a:gd name="connsiteX2-27" fmla="*/ 4180787 w 4180787"/>
              <a:gd name="connsiteY2-28" fmla="*/ 0 h 446239"/>
              <a:gd name="connsiteX3-29" fmla="*/ 4180787 w 4180787"/>
              <a:gd name="connsiteY3-30" fmla="*/ 432613 h 446239"/>
              <a:gd name="connsiteX4-31" fmla="*/ 1797892 w 4180787"/>
              <a:gd name="connsiteY4-32" fmla="*/ 446239 h 446239"/>
              <a:gd name="connsiteX5-33" fmla="*/ 0 w 4180787"/>
              <a:gd name="connsiteY5-34" fmla="*/ 432613 h 446239"/>
              <a:gd name="connsiteX6-35" fmla="*/ 0 w 4180787"/>
              <a:gd name="connsiteY6-36" fmla="*/ 0 h 446239"/>
              <a:gd name="connsiteX0-37" fmla="*/ 0 w 4180787"/>
              <a:gd name="connsiteY0-38" fmla="*/ 0 h 432613"/>
              <a:gd name="connsiteX1-39" fmla="*/ 1791064 w 4180787"/>
              <a:gd name="connsiteY1-40" fmla="*/ 191058 h 432613"/>
              <a:gd name="connsiteX2-41" fmla="*/ 4180787 w 4180787"/>
              <a:gd name="connsiteY2-42" fmla="*/ 0 h 432613"/>
              <a:gd name="connsiteX3-43" fmla="*/ 4180787 w 4180787"/>
              <a:gd name="connsiteY3-44" fmla="*/ 432613 h 432613"/>
              <a:gd name="connsiteX4-45" fmla="*/ 1740284 w 4180787"/>
              <a:gd name="connsiteY4-46" fmla="*/ 300725 h 432613"/>
              <a:gd name="connsiteX5-47" fmla="*/ 0 w 4180787"/>
              <a:gd name="connsiteY5-48" fmla="*/ 432613 h 432613"/>
              <a:gd name="connsiteX6-49" fmla="*/ 0 w 4180787"/>
              <a:gd name="connsiteY6-50" fmla="*/ 0 h 432613"/>
              <a:gd name="connsiteX0-51" fmla="*/ 0 w 4180787"/>
              <a:gd name="connsiteY0-52" fmla="*/ 0 h 432613"/>
              <a:gd name="connsiteX1-53" fmla="*/ 1835870 w 4180787"/>
              <a:gd name="connsiteY1-54" fmla="*/ 187218 h 432613"/>
              <a:gd name="connsiteX2-55" fmla="*/ 4180787 w 4180787"/>
              <a:gd name="connsiteY2-56" fmla="*/ 0 h 432613"/>
              <a:gd name="connsiteX3-57" fmla="*/ 4180787 w 4180787"/>
              <a:gd name="connsiteY3-58" fmla="*/ 432613 h 432613"/>
              <a:gd name="connsiteX4-59" fmla="*/ 1740284 w 4180787"/>
              <a:gd name="connsiteY4-60" fmla="*/ 300725 h 432613"/>
              <a:gd name="connsiteX5-61" fmla="*/ 0 w 4180787"/>
              <a:gd name="connsiteY5-62" fmla="*/ 432613 h 432613"/>
              <a:gd name="connsiteX6-63" fmla="*/ 0 w 4180787"/>
              <a:gd name="connsiteY6-64" fmla="*/ 0 h 432613"/>
              <a:gd name="connsiteX0-65" fmla="*/ 0 w 4180787"/>
              <a:gd name="connsiteY0-66" fmla="*/ 4908 h 437521"/>
              <a:gd name="connsiteX1-67" fmla="*/ 1835870 w 4180787"/>
              <a:gd name="connsiteY1-68" fmla="*/ 192126 h 437521"/>
              <a:gd name="connsiteX2-69" fmla="*/ 4180787 w 4180787"/>
              <a:gd name="connsiteY2-70" fmla="*/ 4908 h 437521"/>
              <a:gd name="connsiteX3-71" fmla="*/ 4180787 w 4180787"/>
              <a:gd name="connsiteY3-72" fmla="*/ 437521 h 437521"/>
              <a:gd name="connsiteX4-73" fmla="*/ 1740284 w 4180787"/>
              <a:gd name="connsiteY4-74" fmla="*/ 305633 h 437521"/>
              <a:gd name="connsiteX5-75" fmla="*/ 0 w 4180787"/>
              <a:gd name="connsiteY5-76" fmla="*/ 437521 h 437521"/>
              <a:gd name="connsiteX6-77" fmla="*/ 0 w 4180787"/>
              <a:gd name="connsiteY6-78" fmla="*/ 4908 h 437521"/>
              <a:gd name="connsiteX0-79" fmla="*/ 0 w 4180787"/>
              <a:gd name="connsiteY0-80" fmla="*/ 4908 h 446252"/>
              <a:gd name="connsiteX1-81" fmla="*/ 1835870 w 4180787"/>
              <a:gd name="connsiteY1-82" fmla="*/ 192126 h 446252"/>
              <a:gd name="connsiteX2-83" fmla="*/ 4180787 w 4180787"/>
              <a:gd name="connsiteY2-84" fmla="*/ 4908 h 446252"/>
              <a:gd name="connsiteX3-85" fmla="*/ 4180787 w 4180787"/>
              <a:gd name="connsiteY3-86" fmla="*/ 437521 h 446252"/>
              <a:gd name="connsiteX4-87" fmla="*/ 1740284 w 4180787"/>
              <a:gd name="connsiteY4-88" fmla="*/ 305633 h 446252"/>
              <a:gd name="connsiteX5-89" fmla="*/ 0 w 4180787"/>
              <a:gd name="connsiteY5-90" fmla="*/ 437521 h 446252"/>
              <a:gd name="connsiteX6-91" fmla="*/ 0 w 4180787"/>
              <a:gd name="connsiteY6-92" fmla="*/ 4908 h 446252"/>
              <a:gd name="connsiteX0-93" fmla="*/ 0 w 4180787"/>
              <a:gd name="connsiteY0-94" fmla="*/ 4107 h 445451"/>
              <a:gd name="connsiteX1-95" fmla="*/ 1779968 w 4180787"/>
              <a:gd name="connsiteY1-96" fmla="*/ 241252 h 445451"/>
              <a:gd name="connsiteX2-97" fmla="*/ 4180787 w 4180787"/>
              <a:gd name="connsiteY2-98" fmla="*/ 4107 h 445451"/>
              <a:gd name="connsiteX3-99" fmla="*/ 4180787 w 4180787"/>
              <a:gd name="connsiteY3-100" fmla="*/ 436720 h 445451"/>
              <a:gd name="connsiteX4-101" fmla="*/ 1740284 w 4180787"/>
              <a:gd name="connsiteY4-102" fmla="*/ 304832 h 445451"/>
              <a:gd name="connsiteX5-103" fmla="*/ 0 w 4180787"/>
              <a:gd name="connsiteY5-104" fmla="*/ 436720 h 445451"/>
              <a:gd name="connsiteX6-105" fmla="*/ 0 w 4180787"/>
              <a:gd name="connsiteY6-106" fmla="*/ 4107 h 445451"/>
              <a:gd name="connsiteX0-107" fmla="*/ 0 w 4180787"/>
              <a:gd name="connsiteY0-108" fmla="*/ 4107 h 445451"/>
              <a:gd name="connsiteX1-109" fmla="*/ 1779968 w 4180787"/>
              <a:gd name="connsiteY1-110" fmla="*/ 241252 h 445451"/>
              <a:gd name="connsiteX2-111" fmla="*/ 4180787 w 4180787"/>
              <a:gd name="connsiteY2-112" fmla="*/ 4107 h 445451"/>
              <a:gd name="connsiteX3-113" fmla="*/ 4180787 w 4180787"/>
              <a:gd name="connsiteY3-114" fmla="*/ 436720 h 445451"/>
              <a:gd name="connsiteX4-115" fmla="*/ 1740284 w 4180787"/>
              <a:gd name="connsiteY4-116" fmla="*/ 304832 h 445451"/>
              <a:gd name="connsiteX5-117" fmla="*/ 0 w 4180787"/>
              <a:gd name="connsiteY5-118" fmla="*/ 436720 h 445451"/>
              <a:gd name="connsiteX6-119" fmla="*/ 0 w 4180787"/>
              <a:gd name="connsiteY6-120" fmla="*/ 4107 h 445451"/>
              <a:gd name="connsiteX0-121" fmla="*/ 0 w 4180787"/>
              <a:gd name="connsiteY0-122" fmla="*/ 4107 h 436720"/>
              <a:gd name="connsiteX1-123" fmla="*/ 1779968 w 4180787"/>
              <a:gd name="connsiteY1-124" fmla="*/ 241252 h 436720"/>
              <a:gd name="connsiteX2-125" fmla="*/ 4180787 w 4180787"/>
              <a:gd name="connsiteY2-126" fmla="*/ 4107 h 436720"/>
              <a:gd name="connsiteX3-127" fmla="*/ 4180787 w 4180787"/>
              <a:gd name="connsiteY3-128" fmla="*/ 436720 h 436720"/>
              <a:gd name="connsiteX4-129" fmla="*/ 1740284 w 4180787"/>
              <a:gd name="connsiteY4-130" fmla="*/ 304832 h 436720"/>
              <a:gd name="connsiteX5-131" fmla="*/ 0 w 4180787"/>
              <a:gd name="connsiteY5-132" fmla="*/ 436720 h 436720"/>
              <a:gd name="connsiteX6-133" fmla="*/ 0 w 4180787"/>
              <a:gd name="connsiteY6-134" fmla="*/ 4107 h 436720"/>
              <a:gd name="connsiteX0-135" fmla="*/ 0 w 4180787"/>
              <a:gd name="connsiteY0-136" fmla="*/ 4107 h 436720"/>
              <a:gd name="connsiteX1-137" fmla="*/ 1779968 w 4180787"/>
              <a:gd name="connsiteY1-138" fmla="*/ 241252 h 436720"/>
              <a:gd name="connsiteX2-139" fmla="*/ 4180787 w 4180787"/>
              <a:gd name="connsiteY2-140" fmla="*/ 4107 h 436720"/>
              <a:gd name="connsiteX3-141" fmla="*/ 4180787 w 4180787"/>
              <a:gd name="connsiteY3-142" fmla="*/ 436720 h 436720"/>
              <a:gd name="connsiteX4-143" fmla="*/ 1740284 w 4180787"/>
              <a:gd name="connsiteY4-144" fmla="*/ 304832 h 436720"/>
              <a:gd name="connsiteX5-145" fmla="*/ 0 w 4180787"/>
              <a:gd name="connsiteY5-146" fmla="*/ 436720 h 436720"/>
              <a:gd name="connsiteX6-147" fmla="*/ 0 w 4180787"/>
              <a:gd name="connsiteY6-148" fmla="*/ 4107 h 436720"/>
              <a:gd name="connsiteX0-149" fmla="*/ 0 w 4180787"/>
              <a:gd name="connsiteY0-150" fmla="*/ 0 h 432613"/>
              <a:gd name="connsiteX1-151" fmla="*/ 1779968 w 4180787"/>
              <a:gd name="connsiteY1-152" fmla="*/ 237145 h 432613"/>
              <a:gd name="connsiteX2-153" fmla="*/ 4180787 w 4180787"/>
              <a:gd name="connsiteY2-154" fmla="*/ 0 h 432613"/>
              <a:gd name="connsiteX3-155" fmla="*/ 4180787 w 4180787"/>
              <a:gd name="connsiteY3-156" fmla="*/ 432613 h 432613"/>
              <a:gd name="connsiteX4-157" fmla="*/ 1740284 w 4180787"/>
              <a:gd name="connsiteY4-158" fmla="*/ 300725 h 432613"/>
              <a:gd name="connsiteX5-159" fmla="*/ 0 w 4180787"/>
              <a:gd name="connsiteY5-160" fmla="*/ 432613 h 432613"/>
              <a:gd name="connsiteX6-161" fmla="*/ 0 w 4180787"/>
              <a:gd name="connsiteY6-162" fmla="*/ 0 h 4326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</a:cxnLst>
            <a:rect l="l" t="t" r="r" b="b"/>
            <a:pathLst>
              <a:path w="4180787" h="432613">
                <a:moveTo>
                  <a:pt x="0" y="0"/>
                </a:moveTo>
                <a:cubicBezTo>
                  <a:pt x="455759" y="126804"/>
                  <a:pt x="1083170" y="237145"/>
                  <a:pt x="1779968" y="237145"/>
                </a:cubicBezTo>
                <a:cubicBezTo>
                  <a:pt x="2476766" y="237145"/>
                  <a:pt x="3713158" y="116136"/>
                  <a:pt x="4180787" y="0"/>
                </a:cubicBezTo>
                <a:lnTo>
                  <a:pt x="4180787" y="432613"/>
                </a:lnTo>
                <a:cubicBezTo>
                  <a:pt x="3758675" y="303509"/>
                  <a:pt x="2437082" y="300725"/>
                  <a:pt x="1740284" y="300725"/>
                </a:cubicBezTo>
                <a:cubicBezTo>
                  <a:pt x="1043486" y="300725"/>
                  <a:pt x="357043" y="386721"/>
                  <a:pt x="0" y="432613"/>
                </a:cubicBez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矩形 1"/>
          <p:cNvSpPr/>
          <p:nvPr/>
        </p:nvSpPr>
        <p:spPr>
          <a:xfrm rot="293950">
            <a:off x="3275891" y="1570285"/>
            <a:ext cx="2848883" cy="221094"/>
          </a:xfrm>
          <a:custGeom>
            <a:avLst/>
            <a:gdLst>
              <a:gd name="connsiteX0" fmla="*/ 0 w 4180787"/>
              <a:gd name="connsiteY0" fmla="*/ 0 h 432613"/>
              <a:gd name="connsiteX1" fmla="*/ 4180787 w 4180787"/>
              <a:gd name="connsiteY1" fmla="*/ 0 h 432613"/>
              <a:gd name="connsiteX2" fmla="*/ 4180787 w 4180787"/>
              <a:gd name="connsiteY2" fmla="*/ 432613 h 432613"/>
              <a:gd name="connsiteX3" fmla="*/ 0 w 4180787"/>
              <a:gd name="connsiteY3" fmla="*/ 432613 h 432613"/>
              <a:gd name="connsiteX4" fmla="*/ 0 w 4180787"/>
              <a:gd name="connsiteY4" fmla="*/ 0 h 432613"/>
              <a:gd name="connsiteX0-1" fmla="*/ 0 w 4180787"/>
              <a:gd name="connsiteY0-2" fmla="*/ 0 h 446239"/>
              <a:gd name="connsiteX1-3" fmla="*/ 4180787 w 4180787"/>
              <a:gd name="connsiteY1-4" fmla="*/ 0 h 446239"/>
              <a:gd name="connsiteX2-5" fmla="*/ 4180787 w 4180787"/>
              <a:gd name="connsiteY2-6" fmla="*/ 432613 h 446239"/>
              <a:gd name="connsiteX3-7" fmla="*/ 1797892 w 4180787"/>
              <a:gd name="connsiteY3-8" fmla="*/ 446239 h 446239"/>
              <a:gd name="connsiteX4-9" fmla="*/ 0 w 4180787"/>
              <a:gd name="connsiteY4-10" fmla="*/ 432613 h 446239"/>
              <a:gd name="connsiteX5" fmla="*/ 0 w 4180787"/>
              <a:gd name="connsiteY5" fmla="*/ 0 h 446239"/>
              <a:gd name="connsiteX0-11" fmla="*/ 0 w 4180787"/>
              <a:gd name="connsiteY0-12" fmla="*/ 3102 h 449341"/>
              <a:gd name="connsiteX1-13" fmla="*/ 1774422 w 4180787"/>
              <a:gd name="connsiteY1-14" fmla="*/ 0 h 449341"/>
              <a:gd name="connsiteX2-15" fmla="*/ 4180787 w 4180787"/>
              <a:gd name="connsiteY2-16" fmla="*/ 3102 h 449341"/>
              <a:gd name="connsiteX3-17" fmla="*/ 4180787 w 4180787"/>
              <a:gd name="connsiteY3-18" fmla="*/ 435715 h 449341"/>
              <a:gd name="connsiteX4-19" fmla="*/ 1797892 w 4180787"/>
              <a:gd name="connsiteY4-20" fmla="*/ 449341 h 449341"/>
              <a:gd name="connsiteX5-21" fmla="*/ 0 w 4180787"/>
              <a:gd name="connsiteY5-22" fmla="*/ 435715 h 449341"/>
              <a:gd name="connsiteX6" fmla="*/ 0 w 4180787"/>
              <a:gd name="connsiteY6" fmla="*/ 3102 h 449341"/>
              <a:gd name="connsiteX0-23" fmla="*/ 0 w 4180787"/>
              <a:gd name="connsiteY0-24" fmla="*/ 0 h 446239"/>
              <a:gd name="connsiteX1-25" fmla="*/ 1791064 w 4180787"/>
              <a:gd name="connsiteY1-26" fmla="*/ 191058 h 446239"/>
              <a:gd name="connsiteX2-27" fmla="*/ 4180787 w 4180787"/>
              <a:gd name="connsiteY2-28" fmla="*/ 0 h 446239"/>
              <a:gd name="connsiteX3-29" fmla="*/ 4180787 w 4180787"/>
              <a:gd name="connsiteY3-30" fmla="*/ 432613 h 446239"/>
              <a:gd name="connsiteX4-31" fmla="*/ 1797892 w 4180787"/>
              <a:gd name="connsiteY4-32" fmla="*/ 446239 h 446239"/>
              <a:gd name="connsiteX5-33" fmla="*/ 0 w 4180787"/>
              <a:gd name="connsiteY5-34" fmla="*/ 432613 h 446239"/>
              <a:gd name="connsiteX6-35" fmla="*/ 0 w 4180787"/>
              <a:gd name="connsiteY6-36" fmla="*/ 0 h 446239"/>
              <a:gd name="connsiteX0-37" fmla="*/ 0 w 4180787"/>
              <a:gd name="connsiteY0-38" fmla="*/ 0 h 432613"/>
              <a:gd name="connsiteX1-39" fmla="*/ 1791064 w 4180787"/>
              <a:gd name="connsiteY1-40" fmla="*/ 191058 h 432613"/>
              <a:gd name="connsiteX2-41" fmla="*/ 4180787 w 4180787"/>
              <a:gd name="connsiteY2-42" fmla="*/ 0 h 432613"/>
              <a:gd name="connsiteX3-43" fmla="*/ 4180787 w 4180787"/>
              <a:gd name="connsiteY3-44" fmla="*/ 432613 h 432613"/>
              <a:gd name="connsiteX4-45" fmla="*/ 1740284 w 4180787"/>
              <a:gd name="connsiteY4-46" fmla="*/ 300725 h 432613"/>
              <a:gd name="connsiteX5-47" fmla="*/ 0 w 4180787"/>
              <a:gd name="connsiteY5-48" fmla="*/ 432613 h 432613"/>
              <a:gd name="connsiteX6-49" fmla="*/ 0 w 4180787"/>
              <a:gd name="connsiteY6-50" fmla="*/ 0 h 432613"/>
              <a:gd name="connsiteX0-51" fmla="*/ 0 w 4180787"/>
              <a:gd name="connsiteY0-52" fmla="*/ 0 h 432613"/>
              <a:gd name="connsiteX1-53" fmla="*/ 1835870 w 4180787"/>
              <a:gd name="connsiteY1-54" fmla="*/ 187218 h 432613"/>
              <a:gd name="connsiteX2-55" fmla="*/ 4180787 w 4180787"/>
              <a:gd name="connsiteY2-56" fmla="*/ 0 h 432613"/>
              <a:gd name="connsiteX3-57" fmla="*/ 4180787 w 4180787"/>
              <a:gd name="connsiteY3-58" fmla="*/ 432613 h 432613"/>
              <a:gd name="connsiteX4-59" fmla="*/ 1740284 w 4180787"/>
              <a:gd name="connsiteY4-60" fmla="*/ 300725 h 432613"/>
              <a:gd name="connsiteX5-61" fmla="*/ 0 w 4180787"/>
              <a:gd name="connsiteY5-62" fmla="*/ 432613 h 432613"/>
              <a:gd name="connsiteX6-63" fmla="*/ 0 w 4180787"/>
              <a:gd name="connsiteY6-64" fmla="*/ 0 h 432613"/>
              <a:gd name="connsiteX0-65" fmla="*/ 0 w 4180787"/>
              <a:gd name="connsiteY0-66" fmla="*/ 4908 h 437521"/>
              <a:gd name="connsiteX1-67" fmla="*/ 1835870 w 4180787"/>
              <a:gd name="connsiteY1-68" fmla="*/ 192126 h 437521"/>
              <a:gd name="connsiteX2-69" fmla="*/ 4180787 w 4180787"/>
              <a:gd name="connsiteY2-70" fmla="*/ 4908 h 437521"/>
              <a:gd name="connsiteX3-71" fmla="*/ 4180787 w 4180787"/>
              <a:gd name="connsiteY3-72" fmla="*/ 437521 h 437521"/>
              <a:gd name="connsiteX4-73" fmla="*/ 1740284 w 4180787"/>
              <a:gd name="connsiteY4-74" fmla="*/ 305633 h 437521"/>
              <a:gd name="connsiteX5-75" fmla="*/ 0 w 4180787"/>
              <a:gd name="connsiteY5-76" fmla="*/ 437521 h 437521"/>
              <a:gd name="connsiteX6-77" fmla="*/ 0 w 4180787"/>
              <a:gd name="connsiteY6-78" fmla="*/ 4908 h 437521"/>
              <a:gd name="connsiteX0-79" fmla="*/ 0 w 4180787"/>
              <a:gd name="connsiteY0-80" fmla="*/ 4908 h 446252"/>
              <a:gd name="connsiteX1-81" fmla="*/ 1835870 w 4180787"/>
              <a:gd name="connsiteY1-82" fmla="*/ 192126 h 446252"/>
              <a:gd name="connsiteX2-83" fmla="*/ 4180787 w 4180787"/>
              <a:gd name="connsiteY2-84" fmla="*/ 4908 h 446252"/>
              <a:gd name="connsiteX3-85" fmla="*/ 4180787 w 4180787"/>
              <a:gd name="connsiteY3-86" fmla="*/ 437521 h 446252"/>
              <a:gd name="connsiteX4-87" fmla="*/ 1740284 w 4180787"/>
              <a:gd name="connsiteY4-88" fmla="*/ 305633 h 446252"/>
              <a:gd name="connsiteX5-89" fmla="*/ 0 w 4180787"/>
              <a:gd name="connsiteY5-90" fmla="*/ 437521 h 446252"/>
              <a:gd name="connsiteX6-91" fmla="*/ 0 w 4180787"/>
              <a:gd name="connsiteY6-92" fmla="*/ 4908 h 446252"/>
              <a:gd name="connsiteX0-93" fmla="*/ 0 w 4180787"/>
              <a:gd name="connsiteY0-94" fmla="*/ 4107 h 445451"/>
              <a:gd name="connsiteX1-95" fmla="*/ 1779968 w 4180787"/>
              <a:gd name="connsiteY1-96" fmla="*/ 241252 h 445451"/>
              <a:gd name="connsiteX2-97" fmla="*/ 4180787 w 4180787"/>
              <a:gd name="connsiteY2-98" fmla="*/ 4107 h 445451"/>
              <a:gd name="connsiteX3-99" fmla="*/ 4180787 w 4180787"/>
              <a:gd name="connsiteY3-100" fmla="*/ 436720 h 445451"/>
              <a:gd name="connsiteX4-101" fmla="*/ 1740284 w 4180787"/>
              <a:gd name="connsiteY4-102" fmla="*/ 304832 h 445451"/>
              <a:gd name="connsiteX5-103" fmla="*/ 0 w 4180787"/>
              <a:gd name="connsiteY5-104" fmla="*/ 436720 h 445451"/>
              <a:gd name="connsiteX6-105" fmla="*/ 0 w 4180787"/>
              <a:gd name="connsiteY6-106" fmla="*/ 4107 h 445451"/>
              <a:gd name="connsiteX0-107" fmla="*/ 0 w 4180787"/>
              <a:gd name="connsiteY0-108" fmla="*/ 4107 h 445451"/>
              <a:gd name="connsiteX1-109" fmla="*/ 1779968 w 4180787"/>
              <a:gd name="connsiteY1-110" fmla="*/ 241252 h 445451"/>
              <a:gd name="connsiteX2-111" fmla="*/ 4180787 w 4180787"/>
              <a:gd name="connsiteY2-112" fmla="*/ 4107 h 445451"/>
              <a:gd name="connsiteX3-113" fmla="*/ 4180787 w 4180787"/>
              <a:gd name="connsiteY3-114" fmla="*/ 436720 h 445451"/>
              <a:gd name="connsiteX4-115" fmla="*/ 1740284 w 4180787"/>
              <a:gd name="connsiteY4-116" fmla="*/ 304832 h 445451"/>
              <a:gd name="connsiteX5-117" fmla="*/ 0 w 4180787"/>
              <a:gd name="connsiteY5-118" fmla="*/ 436720 h 445451"/>
              <a:gd name="connsiteX6-119" fmla="*/ 0 w 4180787"/>
              <a:gd name="connsiteY6-120" fmla="*/ 4107 h 445451"/>
              <a:gd name="connsiteX0-121" fmla="*/ 0 w 4180787"/>
              <a:gd name="connsiteY0-122" fmla="*/ 4107 h 436720"/>
              <a:gd name="connsiteX1-123" fmla="*/ 1779968 w 4180787"/>
              <a:gd name="connsiteY1-124" fmla="*/ 241252 h 436720"/>
              <a:gd name="connsiteX2-125" fmla="*/ 4180787 w 4180787"/>
              <a:gd name="connsiteY2-126" fmla="*/ 4107 h 436720"/>
              <a:gd name="connsiteX3-127" fmla="*/ 4180787 w 4180787"/>
              <a:gd name="connsiteY3-128" fmla="*/ 436720 h 436720"/>
              <a:gd name="connsiteX4-129" fmla="*/ 1740284 w 4180787"/>
              <a:gd name="connsiteY4-130" fmla="*/ 304832 h 436720"/>
              <a:gd name="connsiteX5-131" fmla="*/ 0 w 4180787"/>
              <a:gd name="connsiteY5-132" fmla="*/ 436720 h 436720"/>
              <a:gd name="connsiteX6-133" fmla="*/ 0 w 4180787"/>
              <a:gd name="connsiteY6-134" fmla="*/ 4107 h 436720"/>
              <a:gd name="connsiteX0-135" fmla="*/ 0 w 4180787"/>
              <a:gd name="connsiteY0-136" fmla="*/ 4107 h 436720"/>
              <a:gd name="connsiteX1-137" fmla="*/ 1779968 w 4180787"/>
              <a:gd name="connsiteY1-138" fmla="*/ 241252 h 436720"/>
              <a:gd name="connsiteX2-139" fmla="*/ 4180787 w 4180787"/>
              <a:gd name="connsiteY2-140" fmla="*/ 4107 h 436720"/>
              <a:gd name="connsiteX3-141" fmla="*/ 4180787 w 4180787"/>
              <a:gd name="connsiteY3-142" fmla="*/ 436720 h 436720"/>
              <a:gd name="connsiteX4-143" fmla="*/ 1740284 w 4180787"/>
              <a:gd name="connsiteY4-144" fmla="*/ 304832 h 436720"/>
              <a:gd name="connsiteX5-145" fmla="*/ 0 w 4180787"/>
              <a:gd name="connsiteY5-146" fmla="*/ 436720 h 436720"/>
              <a:gd name="connsiteX6-147" fmla="*/ 0 w 4180787"/>
              <a:gd name="connsiteY6-148" fmla="*/ 4107 h 436720"/>
              <a:gd name="connsiteX0-149" fmla="*/ 0 w 4180787"/>
              <a:gd name="connsiteY0-150" fmla="*/ 0 h 432613"/>
              <a:gd name="connsiteX1-151" fmla="*/ 1779968 w 4180787"/>
              <a:gd name="connsiteY1-152" fmla="*/ 237145 h 432613"/>
              <a:gd name="connsiteX2-153" fmla="*/ 4180787 w 4180787"/>
              <a:gd name="connsiteY2-154" fmla="*/ 0 h 432613"/>
              <a:gd name="connsiteX3-155" fmla="*/ 4180787 w 4180787"/>
              <a:gd name="connsiteY3-156" fmla="*/ 432613 h 432613"/>
              <a:gd name="connsiteX4-157" fmla="*/ 1740284 w 4180787"/>
              <a:gd name="connsiteY4-158" fmla="*/ 300725 h 432613"/>
              <a:gd name="connsiteX5-159" fmla="*/ 0 w 4180787"/>
              <a:gd name="connsiteY5-160" fmla="*/ 432613 h 432613"/>
              <a:gd name="connsiteX6-161" fmla="*/ 0 w 4180787"/>
              <a:gd name="connsiteY6-162" fmla="*/ 0 h 4326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</a:cxnLst>
            <a:rect l="l" t="t" r="r" b="b"/>
            <a:pathLst>
              <a:path w="4180787" h="432613">
                <a:moveTo>
                  <a:pt x="0" y="0"/>
                </a:moveTo>
                <a:cubicBezTo>
                  <a:pt x="455759" y="126804"/>
                  <a:pt x="1083170" y="237145"/>
                  <a:pt x="1779968" y="237145"/>
                </a:cubicBezTo>
                <a:cubicBezTo>
                  <a:pt x="2476766" y="237145"/>
                  <a:pt x="3713158" y="116136"/>
                  <a:pt x="4180787" y="0"/>
                </a:cubicBezTo>
                <a:lnTo>
                  <a:pt x="4180787" y="432613"/>
                </a:lnTo>
                <a:cubicBezTo>
                  <a:pt x="3758675" y="303509"/>
                  <a:pt x="2437082" y="300725"/>
                  <a:pt x="1740284" y="300725"/>
                </a:cubicBezTo>
                <a:cubicBezTo>
                  <a:pt x="1043486" y="300725"/>
                  <a:pt x="357043" y="386721"/>
                  <a:pt x="0" y="432613"/>
                </a:cubicBez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2627060" y="1059583"/>
            <a:ext cx="694953" cy="713702"/>
          </a:xfrm>
          <a:prstGeom prst="ellipse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/>
                <a:uLnTx/>
                <a:uFillTx/>
                <a:latin typeface="Arial Rounded MT Bol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kumimoji="0" lang="en-US" sz="32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/>
              <a:uLnTx/>
              <a:uFillTx/>
              <a:latin typeface="Arial Rounded MT Bol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矩形 1"/>
          <p:cNvSpPr/>
          <p:nvPr/>
        </p:nvSpPr>
        <p:spPr>
          <a:xfrm rot="20453418">
            <a:off x="2671178" y="2127493"/>
            <a:ext cx="3418338" cy="282131"/>
          </a:xfrm>
          <a:custGeom>
            <a:avLst/>
            <a:gdLst>
              <a:gd name="connsiteX0" fmla="*/ 0 w 4180787"/>
              <a:gd name="connsiteY0" fmla="*/ 0 h 432613"/>
              <a:gd name="connsiteX1" fmla="*/ 4180787 w 4180787"/>
              <a:gd name="connsiteY1" fmla="*/ 0 h 432613"/>
              <a:gd name="connsiteX2" fmla="*/ 4180787 w 4180787"/>
              <a:gd name="connsiteY2" fmla="*/ 432613 h 432613"/>
              <a:gd name="connsiteX3" fmla="*/ 0 w 4180787"/>
              <a:gd name="connsiteY3" fmla="*/ 432613 h 432613"/>
              <a:gd name="connsiteX4" fmla="*/ 0 w 4180787"/>
              <a:gd name="connsiteY4" fmla="*/ 0 h 432613"/>
              <a:gd name="connsiteX0-1" fmla="*/ 0 w 4180787"/>
              <a:gd name="connsiteY0-2" fmla="*/ 0 h 446239"/>
              <a:gd name="connsiteX1-3" fmla="*/ 4180787 w 4180787"/>
              <a:gd name="connsiteY1-4" fmla="*/ 0 h 446239"/>
              <a:gd name="connsiteX2-5" fmla="*/ 4180787 w 4180787"/>
              <a:gd name="connsiteY2-6" fmla="*/ 432613 h 446239"/>
              <a:gd name="connsiteX3-7" fmla="*/ 1797892 w 4180787"/>
              <a:gd name="connsiteY3-8" fmla="*/ 446239 h 446239"/>
              <a:gd name="connsiteX4-9" fmla="*/ 0 w 4180787"/>
              <a:gd name="connsiteY4-10" fmla="*/ 432613 h 446239"/>
              <a:gd name="connsiteX5" fmla="*/ 0 w 4180787"/>
              <a:gd name="connsiteY5" fmla="*/ 0 h 446239"/>
              <a:gd name="connsiteX0-11" fmla="*/ 0 w 4180787"/>
              <a:gd name="connsiteY0-12" fmla="*/ 3102 h 449341"/>
              <a:gd name="connsiteX1-13" fmla="*/ 1774422 w 4180787"/>
              <a:gd name="connsiteY1-14" fmla="*/ 0 h 449341"/>
              <a:gd name="connsiteX2-15" fmla="*/ 4180787 w 4180787"/>
              <a:gd name="connsiteY2-16" fmla="*/ 3102 h 449341"/>
              <a:gd name="connsiteX3-17" fmla="*/ 4180787 w 4180787"/>
              <a:gd name="connsiteY3-18" fmla="*/ 435715 h 449341"/>
              <a:gd name="connsiteX4-19" fmla="*/ 1797892 w 4180787"/>
              <a:gd name="connsiteY4-20" fmla="*/ 449341 h 449341"/>
              <a:gd name="connsiteX5-21" fmla="*/ 0 w 4180787"/>
              <a:gd name="connsiteY5-22" fmla="*/ 435715 h 449341"/>
              <a:gd name="connsiteX6" fmla="*/ 0 w 4180787"/>
              <a:gd name="connsiteY6" fmla="*/ 3102 h 449341"/>
              <a:gd name="connsiteX0-23" fmla="*/ 0 w 4180787"/>
              <a:gd name="connsiteY0-24" fmla="*/ 0 h 446239"/>
              <a:gd name="connsiteX1-25" fmla="*/ 1791064 w 4180787"/>
              <a:gd name="connsiteY1-26" fmla="*/ 191058 h 446239"/>
              <a:gd name="connsiteX2-27" fmla="*/ 4180787 w 4180787"/>
              <a:gd name="connsiteY2-28" fmla="*/ 0 h 446239"/>
              <a:gd name="connsiteX3-29" fmla="*/ 4180787 w 4180787"/>
              <a:gd name="connsiteY3-30" fmla="*/ 432613 h 446239"/>
              <a:gd name="connsiteX4-31" fmla="*/ 1797892 w 4180787"/>
              <a:gd name="connsiteY4-32" fmla="*/ 446239 h 446239"/>
              <a:gd name="connsiteX5-33" fmla="*/ 0 w 4180787"/>
              <a:gd name="connsiteY5-34" fmla="*/ 432613 h 446239"/>
              <a:gd name="connsiteX6-35" fmla="*/ 0 w 4180787"/>
              <a:gd name="connsiteY6-36" fmla="*/ 0 h 446239"/>
              <a:gd name="connsiteX0-37" fmla="*/ 0 w 4180787"/>
              <a:gd name="connsiteY0-38" fmla="*/ 0 h 432613"/>
              <a:gd name="connsiteX1-39" fmla="*/ 1791064 w 4180787"/>
              <a:gd name="connsiteY1-40" fmla="*/ 191058 h 432613"/>
              <a:gd name="connsiteX2-41" fmla="*/ 4180787 w 4180787"/>
              <a:gd name="connsiteY2-42" fmla="*/ 0 h 432613"/>
              <a:gd name="connsiteX3-43" fmla="*/ 4180787 w 4180787"/>
              <a:gd name="connsiteY3-44" fmla="*/ 432613 h 432613"/>
              <a:gd name="connsiteX4-45" fmla="*/ 1740284 w 4180787"/>
              <a:gd name="connsiteY4-46" fmla="*/ 300725 h 432613"/>
              <a:gd name="connsiteX5-47" fmla="*/ 0 w 4180787"/>
              <a:gd name="connsiteY5-48" fmla="*/ 432613 h 432613"/>
              <a:gd name="connsiteX6-49" fmla="*/ 0 w 4180787"/>
              <a:gd name="connsiteY6-50" fmla="*/ 0 h 432613"/>
              <a:gd name="connsiteX0-51" fmla="*/ 0 w 4180787"/>
              <a:gd name="connsiteY0-52" fmla="*/ 0 h 432613"/>
              <a:gd name="connsiteX1-53" fmla="*/ 1835870 w 4180787"/>
              <a:gd name="connsiteY1-54" fmla="*/ 187218 h 432613"/>
              <a:gd name="connsiteX2-55" fmla="*/ 4180787 w 4180787"/>
              <a:gd name="connsiteY2-56" fmla="*/ 0 h 432613"/>
              <a:gd name="connsiteX3-57" fmla="*/ 4180787 w 4180787"/>
              <a:gd name="connsiteY3-58" fmla="*/ 432613 h 432613"/>
              <a:gd name="connsiteX4-59" fmla="*/ 1740284 w 4180787"/>
              <a:gd name="connsiteY4-60" fmla="*/ 300725 h 432613"/>
              <a:gd name="connsiteX5-61" fmla="*/ 0 w 4180787"/>
              <a:gd name="connsiteY5-62" fmla="*/ 432613 h 432613"/>
              <a:gd name="connsiteX6-63" fmla="*/ 0 w 4180787"/>
              <a:gd name="connsiteY6-64" fmla="*/ 0 h 432613"/>
              <a:gd name="connsiteX0-65" fmla="*/ 0 w 4180787"/>
              <a:gd name="connsiteY0-66" fmla="*/ 4908 h 437521"/>
              <a:gd name="connsiteX1-67" fmla="*/ 1835870 w 4180787"/>
              <a:gd name="connsiteY1-68" fmla="*/ 192126 h 437521"/>
              <a:gd name="connsiteX2-69" fmla="*/ 4180787 w 4180787"/>
              <a:gd name="connsiteY2-70" fmla="*/ 4908 h 437521"/>
              <a:gd name="connsiteX3-71" fmla="*/ 4180787 w 4180787"/>
              <a:gd name="connsiteY3-72" fmla="*/ 437521 h 437521"/>
              <a:gd name="connsiteX4-73" fmla="*/ 1740284 w 4180787"/>
              <a:gd name="connsiteY4-74" fmla="*/ 305633 h 437521"/>
              <a:gd name="connsiteX5-75" fmla="*/ 0 w 4180787"/>
              <a:gd name="connsiteY5-76" fmla="*/ 437521 h 437521"/>
              <a:gd name="connsiteX6-77" fmla="*/ 0 w 4180787"/>
              <a:gd name="connsiteY6-78" fmla="*/ 4908 h 437521"/>
              <a:gd name="connsiteX0-79" fmla="*/ 0 w 4180787"/>
              <a:gd name="connsiteY0-80" fmla="*/ 4908 h 446252"/>
              <a:gd name="connsiteX1-81" fmla="*/ 1835870 w 4180787"/>
              <a:gd name="connsiteY1-82" fmla="*/ 192126 h 446252"/>
              <a:gd name="connsiteX2-83" fmla="*/ 4180787 w 4180787"/>
              <a:gd name="connsiteY2-84" fmla="*/ 4908 h 446252"/>
              <a:gd name="connsiteX3-85" fmla="*/ 4180787 w 4180787"/>
              <a:gd name="connsiteY3-86" fmla="*/ 437521 h 446252"/>
              <a:gd name="connsiteX4-87" fmla="*/ 1740284 w 4180787"/>
              <a:gd name="connsiteY4-88" fmla="*/ 305633 h 446252"/>
              <a:gd name="connsiteX5-89" fmla="*/ 0 w 4180787"/>
              <a:gd name="connsiteY5-90" fmla="*/ 437521 h 446252"/>
              <a:gd name="connsiteX6-91" fmla="*/ 0 w 4180787"/>
              <a:gd name="connsiteY6-92" fmla="*/ 4908 h 446252"/>
              <a:gd name="connsiteX0-93" fmla="*/ 0 w 4180787"/>
              <a:gd name="connsiteY0-94" fmla="*/ 4107 h 445451"/>
              <a:gd name="connsiteX1-95" fmla="*/ 1779968 w 4180787"/>
              <a:gd name="connsiteY1-96" fmla="*/ 241252 h 445451"/>
              <a:gd name="connsiteX2-97" fmla="*/ 4180787 w 4180787"/>
              <a:gd name="connsiteY2-98" fmla="*/ 4107 h 445451"/>
              <a:gd name="connsiteX3-99" fmla="*/ 4180787 w 4180787"/>
              <a:gd name="connsiteY3-100" fmla="*/ 436720 h 445451"/>
              <a:gd name="connsiteX4-101" fmla="*/ 1740284 w 4180787"/>
              <a:gd name="connsiteY4-102" fmla="*/ 304832 h 445451"/>
              <a:gd name="connsiteX5-103" fmla="*/ 0 w 4180787"/>
              <a:gd name="connsiteY5-104" fmla="*/ 436720 h 445451"/>
              <a:gd name="connsiteX6-105" fmla="*/ 0 w 4180787"/>
              <a:gd name="connsiteY6-106" fmla="*/ 4107 h 445451"/>
              <a:gd name="connsiteX0-107" fmla="*/ 0 w 4180787"/>
              <a:gd name="connsiteY0-108" fmla="*/ 4107 h 445451"/>
              <a:gd name="connsiteX1-109" fmla="*/ 1779968 w 4180787"/>
              <a:gd name="connsiteY1-110" fmla="*/ 241252 h 445451"/>
              <a:gd name="connsiteX2-111" fmla="*/ 4180787 w 4180787"/>
              <a:gd name="connsiteY2-112" fmla="*/ 4107 h 445451"/>
              <a:gd name="connsiteX3-113" fmla="*/ 4180787 w 4180787"/>
              <a:gd name="connsiteY3-114" fmla="*/ 436720 h 445451"/>
              <a:gd name="connsiteX4-115" fmla="*/ 1740284 w 4180787"/>
              <a:gd name="connsiteY4-116" fmla="*/ 304832 h 445451"/>
              <a:gd name="connsiteX5-117" fmla="*/ 0 w 4180787"/>
              <a:gd name="connsiteY5-118" fmla="*/ 436720 h 445451"/>
              <a:gd name="connsiteX6-119" fmla="*/ 0 w 4180787"/>
              <a:gd name="connsiteY6-120" fmla="*/ 4107 h 445451"/>
              <a:gd name="connsiteX0-121" fmla="*/ 0 w 4180787"/>
              <a:gd name="connsiteY0-122" fmla="*/ 4107 h 436720"/>
              <a:gd name="connsiteX1-123" fmla="*/ 1779968 w 4180787"/>
              <a:gd name="connsiteY1-124" fmla="*/ 241252 h 436720"/>
              <a:gd name="connsiteX2-125" fmla="*/ 4180787 w 4180787"/>
              <a:gd name="connsiteY2-126" fmla="*/ 4107 h 436720"/>
              <a:gd name="connsiteX3-127" fmla="*/ 4180787 w 4180787"/>
              <a:gd name="connsiteY3-128" fmla="*/ 436720 h 436720"/>
              <a:gd name="connsiteX4-129" fmla="*/ 1740284 w 4180787"/>
              <a:gd name="connsiteY4-130" fmla="*/ 304832 h 436720"/>
              <a:gd name="connsiteX5-131" fmla="*/ 0 w 4180787"/>
              <a:gd name="connsiteY5-132" fmla="*/ 436720 h 436720"/>
              <a:gd name="connsiteX6-133" fmla="*/ 0 w 4180787"/>
              <a:gd name="connsiteY6-134" fmla="*/ 4107 h 436720"/>
              <a:gd name="connsiteX0-135" fmla="*/ 0 w 4180787"/>
              <a:gd name="connsiteY0-136" fmla="*/ 4107 h 436720"/>
              <a:gd name="connsiteX1-137" fmla="*/ 1779968 w 4180787"/>
              <a:gd name="connsiteY1-138" fmla="*/ 241252 h 436720"/>
              <a:gd name="connsiteX2-139" fmla="*/ 4180787 w 4180787"/>
              <a:gd name="connsiteY2-140" fmla="*/ 4107 h 436720"/>
              <a:gd name="connsiteX3-141" fmla="*/ 4180787 w 4180787"/>
              <a:gd name="connsiteY3-142" fmla="*/ 436720 h 436720"/>
              <a:gd name="connsiteX4-143" fmla="*/ 1740284 w 4180787"/>
              <a:gd name="connsiteY4-144" fmla="*/ 304832 h 436720"/>
              <a:gd name="connsiteX5-145" fmla="*/ 0 w 4180787"/>
              <a:gd name="connsiteY5-146" fmla="*/ 436720 h 436720"/>
              <a:gd name="connsiteX6-147" fmla="*/ 0 w 4180787"/>
              <a:gd name="connsiteY6-148" fmla="*/ 4107 h 436720"/>
              <a:gd name="connsiteX0-149" fmla="*/ 0 w 4180787"/>
              <a:gd name="connsiteY0-150" fmla="*/ 0 h 432613"/>
              <a:gd name="connsiteX1-151" fmla="*/ 1779968 w 4180787"/>
              <a:gd name="connsiteY1-152" fmla="*/ 237145 h 432613"/>
              <a:gd name="connsiteX2-153" fmla="*/ 4180787 w 4180787"/>
              <a:gd name="connsiteY2-154" fmla="*/ 0 h 432613"/>
              <a:gd name="connsiteX3-155" fmla="*/ 4180787 w 4180787"/>
              <a:gd name="connsiteY3-156" fmla="*/ 432613 h 432613"/>
              <a:gd name="connsiteX4-157" fmla="*/ 1740284 w 4180787"/>
              <a:gd name="connsiteY4-158" fmla="*/ 300725 h 432613"/>
              <a:gd name="connsiteX5-159" fmla="*/ 0 w 4180787"/>
              <a:gd name="connsiteY5-160" fmla="*/ 432613 h 432613"/>
              <a:gd name="connsiteX6-161" fmla="*/ 0 w 4180787"/>
              <a:gd name="connsiteY6-162" fmla="*/ 0 h 43261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</a:cxnLst>
            <a:rect l="l" t="t" r="r" b="b"/>
            <a:pathLst>
              <a:path w="4180787" h="432613">
                <a:moveTo>
                  <a:pt x="0" y="0"/>
                </a:moveTo>
                <a:cubicBezTo>
                  <a:pt x="455759" y="126804"/>
                  <a:pt x="1083170" y="237145"/>
                  <a:pt x="1779968" y="237145"/>
                </a:cubicBezTo>
                <a:cubicBezTo>
                  <a:pt x="2476766" y="237145"/>
                  <a:pt x="3713158" y="116136"/>
                  <a:pt x="4180787" y="0"/>
                </a:cubicBezTo>
                <a:lnTo>
                  <a:pt x="4180787" y="432613"/>
                </a:lnTo>
                <a:cubicBezTo>
                  <a:pt x="3758675" y="303509"/>
                  <a:pt x="2437082" y="300725"/>
                  <a:pt x="1740284" y="300725"/>
                </a:cubicBezTo>
                <a:cubicBezTo>
                  <a:pt x="1043486" y="300725"/>
                  <a:pt x="357043" y="386721"/>
                  <a:pt x="0" y="432613"/>
                </a:cubicBezTo>
                <a:lnTo>
                  <a:pt x="0" y="0"/>
                </a:lnTo>
                <a:close/>
              </a:path>
            </a:pathLst>
          </a:custGeom>
          <a:solidFill>
            <a:srgbClr val="EAEAEA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2187891" y="2287251"/>
            <a:ext cx="998364" cy="1021395"/>
          </a:xfrm>
          <a:prstGeom prst="ellipse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/>
                <a:uLnTx/>
                <a:uFillTx/>
                <a:latin typeface="Arial Rounded MT Bol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kumimoji="0" lang="en-US" sz="36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/>
              <a:uLnTx/>
              <a:uFillTx/>
              <a:latin typeface="Arial Rounded MT Bol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5953282" y="1131591"/>
            <a:ext cx="998364" cy="966864"/>
          </a:xfrm>
          <a:prstGeom prst="ellipse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/>
                <a:uLnTx/>
                <a:uFillTx/>
                <a:latin typeface="Arial Rounded MT Bol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kumimoji="0" lang="en-US" sz="36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/>
              <a:uLnTx/>
              <a:uFillTx/>
              <a:latin typeface="Arial Rounded MT Bol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265969" y="2857652"/>
            <a:ext cx="674183" cy="650202"/>
          </a:xfrm>
          <a:prstGeom prst="ellipse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/>
                <a:uLnTx/>
                <a:uFillTx/>
                <a:latin typeface="Arial Rounded MT Bol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04</a:t>
            </a:r>
            <a:endParaRPr kumimoji="0" lang="en-US" sz="28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/>
              <a:uLnTx/>
              <a:uFillTx/>
              <a:latin typeface="Arial Rounded MT Bol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3574063" y="3113224"/>
            <a:ext cx="998364" cy="944196"/>
          </a:xfrm>
          <a:prstGeom prst="ellipse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/>
                <a:uLnTx/>
                <a:uFillTx/>
                <a:latin typeface="Arial Rounded MT Bol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05</a:t>
            </a:r>
            <a:endParaRPr kumimoji="0" lang="en-US" sz="36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/>
              <a:uLnTx/>
              <a:uFillTx/>
              <a:latin typeface="Arial Rounded MT Bol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KSO_GT1"/>
          <p:cNvSpPr txBox="1"/>
          <p:nvPr/>
        </p:nvSpPr>
        <p:spPr>
          <a:xfrm>
            <a:off x="1855394" y="1740929"/>
            <a:ext cx="2117624" cy="54614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 b="1" kern="0" dirty="0">
                <a:solidFill>
                  <a:srgbClr val="47494B">
                    <a:lumMod val="50000"/>
                    <a:lumOff val="50000"/>
                  </a:srgbClr>
                </a:solidFill>
                <a:latin typeface="幼圆" panose="02010509060101010101" pitchFamily="49" charset="-122"/>
                <a:cs typeface="Arial" panose="020B0604020202020204" pitchFamily="34" charset="0"/>
              </a:rPr>
              <a:t>在危险和复杂环境中进行探索侦查并提供救援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47494B">
                  <a:lumMod val="50000"/>
                  <a:lumOff val="50000"/>
                </a:srgbClr>
              </a:solidFill>
              <a:effectLst/>
              <a:uLnTx/>
              <a:uFillTx/>
              <a:latin typeface="幼圆" panose="02010509060101010101" pitchFamily="49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" name="KSO_GT3"/>
          <p:cNvSpPr txBox="1"/>
          <p:nvPr/>
        </p:nvSpPr>
        <p:spPr>
          <a:xfrm>
            <a:off x="1251179" y="3465763"/>
            <a:ext cx="2117623" cy="54614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b="1" kern="0" dirty="0">
                <a:solidFill>
                  <a:srgbClr val="47494B">
                    <a:lumMod val="50000"/>
                    <a:lumOff val="50000"/>
                  </a:srgbClr>
                </a:solidFill>
                <a:latin typeface="幼圆" panose="02010509060101010101" pitchFamily="49" charset="-122"/>
                <a:cs typeface="Arial" panose="020B0604020202020204" pitchFamily="34" charset="0"/>
              </a:rPr>
              <a:t>穿越复杂的地形和道路，完成物资的准确投递</a:t>
            </a:r>
            <a:endParaRPr lang="zh-CN" altLang="en-US" sz="1400" b="1" kern="0" dirty="0">
              <a:solidFill>
                <a:srgbClr val="47494B">
                  <a:lumMod val="50000"/>
                  <a:lumOff val="50000"/>
                </a:srgbClr>
              </a:solidFill>
              <a:latin typeface="幼圆" panose="02010509060101010101" pitchFamily="49" charset="-122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47494B">
                  <a:lumMod val="50000"/>
                  <a:lumOff val="50000"/>
                </a:srgbClr>
              </a:solidFill>
              <a:effectLst/>
              <a:uLnTx/>
              <a:uFillTx/>
              <a:latin typeface="幼圆" panose="02010509060101010101" pitchFamily="49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3" name="KSO_GT2"/>
          <p:cNvSpPr txBox="1"/>
          <p:nvPr/>
        </p:nvSpPr>
        <p:spPr>
          <a:xfrm>
            <a:off x="5705869" y="2219162"/>
            <a:ext cx="2117624" cy="54614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b="1" kern="0" dirty="0">
                <a:solidFill>
                  <a:srgbClr val="47494B">
                    <a:lumMod val="50000"/>
                    <a:lumOff val="50000"/>
                  </a:srgbClr>
                </a:solidFill>
                <a:latin typeface="幼圆" panose="02010509060101010101" pitchFamily="49" charset="-122"/>
                <a:cs typeface="Arial" panose="020B0604020202020204" pitchFamily="34" charset="0"/>
              </a:rPr>
              <a:t>可以穿越复杂的地形和道路</a:t>
            </a:r>
            <a:endParaRPr lang="zh-CN" altLang="en-US" sz="1400" b="1" kern="0" dirty="0">
              <a:solidFill>
                <a:srgbClr val="47494B">
                  <a:lumMod val="50000"/>
                  <a:lumOff val="50000"/>
                </a:srgbClr>
              </a:solidFill>
              <a:latin typeface="幼圆" panose="02010509060101010101" pitchFamily="49" charset="-122"/>
              <a:cs typeface="Arial" panose="020B0604020202020204" pitchFamily="34" charset="0"/>
            </a:endParaRPr>
          </a:p>
          <a:p>
            <a:pPr lvl="0">
              <a:lnSpc>
                <a:spcPct val="120000"/>
              </a:lnSpc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47494B">
                  <a:lumMod val="50000"/>
                  <a:lumOff val="50000"/>
                </a:srgbClr>
              </a:solidFill>
              <a:effectLst/>
              <a:uLnTx/>
              <a:uFillTx/>
              <a:latin typeface="幼圆" panose="02010509060101010101" pitchFamily="49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4" name="KSO_GT4"/>
          <p:cNvSpPr txBox="1"/>
          <p:nvPr/>
        </p:nvSpPr>
        <p:spPr>
          <a:xfrm>
            <a:off x="5940152" y="3018438"/>
            <a:ext cx="1992301" cy="705440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 b="1" kern="0" dirty="0">
                <a:solidFill>
                  <a:srgbClr val="47494B">
                    <a:lumMod val="50000"/>
                    <a:lumOff val="50000"/>
                  </a:srgbClr>
                </a:solidFill>
                <a:latin typeface="幼圆" panose="02010509060101010101" pitchFamily="49" charset="-122"/>
                <a:cs typeface="Arial" panose="020B0604020202020204" pitchFamily="34" charset="0"/>
              </a:rPr>
              <a:t>提高救援效率，保障人民生命财产安全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47494B">
                  <a:lumMod val="50000"/>
                  <a:lumOff val="50000"/>
                </a:srgbClr>
              </a:solidFill>
              <a:effectLst/>
              <a:uLnTx/>
              <a:uFillTx/>
              <a:latin typeface="幼圆" panose="02010509060101010101" pitchFamily="49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5" name="KSO_GT5"/>
          <p:cNvSpPr txBox="1"/>
          <p:nvPr/>
        </p:nvSpPr>
        <p:spPr>
          <a:xfrm>
            <a:off x="3059832" y="4185842"/>
            <a:ext cx="2004694" cy="546148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 b="1" kern="0" dirty="0">
                <a:solidFill>
                  <a:srgbClr val="47494B">
                    <a:lumMod val="50000"/>
                    <a:lumOff val="50000"/>
                  </a:srgbClr>
                </a:solidFill>
                <a:latin typeface="幼圆" panose="02010509060101010101" pitchFamily="49" charset="-122"/>
                <a:cs typeface="Arial" panose="020B0604020202020204" pitchFamily="34" charset="0"/>
              </a:rPr>
              <a:t>最大程度上缓解救灾人员的压力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47494B">
                  <a:lumMod val="50000"/>
                  <a:lumOff val="50000"/>
                </a:srgbClr>
              </a:solidFill>
              <a:effectLst/>
              <a:uLnTx/>
              <a:uFillTx/>
              <a:latin typeface="幼圆" panose="02010509060101010101" pitchFamily="49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救援场景功能举例</a:t>
            </a:r>
            <a:endParaRPr lang="zh-CN" altLang="en-US" dirty="0"/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 decel="100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 decel="100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0"/>
                            </p:stCondLst>
                            <p:childTnLst>
                              <p:par>
                                <p:cTn id="4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 decel="100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500"/>
                            </p:stCondLst>
                            <p:childTnLst>
                              <p:par>
                                <p:cTn id="5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500"/>
                            </p:stCondLst>
                            <p:childTnLst>
                              <p:par>
                                <p:cTn id="6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800" decel="100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800" decel="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35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4000"/>
                            </p:stCondLst>
                            <p:childTnLst>
                              <p:par>
                                <p:cTn id="7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6000"/>
                            </p:stCondLst>
                            <p:childTnLst>
                              <p:par>
                                <p:cTn id="7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0" decel="100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800" decel="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800" decel="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800" decel="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42" grpId="0" bldLvl="0" animBg="1"/>
      <p:bldP spid="43" grpId="0" bldLvl="0" animBg="1"/>
      <p:bldP spid="62" grpId="0" bldLvl="0" animBg="1"/>
      <p:bldP spid="45" grpId="0" bldLvl="0" animBg="1"/>
      <p:bldP spid="60" grpId="0" bldLvl="0" animBg="1"/>
      <p:bldP spid="58" grpId="0" bldLvl="0" animBg="1"/>
      <p:bldP spid="56" grpId="0" bldLvl="0" animBg="1"/>
      <p:bldP spid="52" grpId="0" bldLvl="0" animBg="1"/>
      <p:bldP spid="70" grpId="0"/>
      <p:bldP spid="71" grpId="0"/>
      <p:bldP spid="73" grpId="0"/>
      <p:bldP spid="74" grpId="0"/>
      <p:bldP spid="7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1"/>
          <p:cNvSpPr txBox="1">
            <a:spLocks noChangeArrowheads="1"/>
          </p:cNvSpPr>
          <p:nvPr/>
        </p:nvSpPr>
        <p:spPr bwMode="auto">
          <a:xfrm>
            <a:off x="1331640" y="1526381"/>
            <a:ext cx="2287587" cy="55364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defTabSz="914400" eaLnBrk="1" hangingPunct="1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麦克纳姆轮，可以轻松翻越崎岖不平的道路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TextBox 11"/>
          <p:cNvSpPr txBox="1">
            <a:spLocks noChangeArrowheads="1"/>
          </p:cNvSpPr>
          <p:nvPr/>
        </p:nvSpPr>
        <p:spPr bwMode="auto">
          <a:xfrm>
            <a:off x="2184126" y="3534966"/>
            <a:ext cx="2287588" cy="63698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defTabSz="914400" eaLnBrk="1" hangingPunct="1">
              <a:lnSpc>
                <a:spcPct val="120000"/>
              </a:lnSpc>
              <a:defRPr/>
            </a:pPr>
            <a:r>
              <a:rPr lang="en-US" altLang="zh-CN" sz="1400" kern="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5.8G</a:t>
            </a:r>
            <a:r>
              <a:rPr lang="zh-CN" altLang="en-US" sz="1400" kern="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图传摄像机，对现场情况进行监测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" name="TextBox 11"/>
          <p:cNvSpPr txBox="1">
            <a:spLocks noChangeArrowheads="1"/>
          </p:cNvSpPr>
          <p:nvPr/>
        </p:nvSpPr>
        <p:spPr bwMode="auto">
          <a:xfrm>
            <a:off x="3757340" y="1327548"/>
            <a:ext cx="2287587" cy="55483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defTabSz="914400" eaLnBrk="1" hangingPunct="1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传感器设备，实时感知和回传灾后环境影像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TextBox 11"/>
          <p:cNvSpPr txBox="1">
            <a:spLocks noChangeArrowheads="1"/>
          </p:cNvSpPr>
          <p:nvPr/>
        </p:nvSpPr>
        <p:spPr bwMode="auto">
          <a:xfrm>
            <a:off x="4758034" y="3630761"/>
            <a:ext cx="2287588" cy="81319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just" defTabSz="914400" eaLnBrk="1" hangingPunct="1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各设备相互配合，发现被困者位置，提供信息给救援人员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2463526" y="2047875"/>
            <a:ext cx="0" cy="417910"/>
          </a:xfrm>
          <a:prstGeom prst="straightConnector1">
            <a:avLst/>
          </a:prstGeom>
          <a:ln w="127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V="1">
            <a:off x="4901926" y="1925241"/>
            <a:ext cx="0" cy="417909"/>
          </a:xfrm>
          <a:prstGeom prst="straightConnector1">
            <a:avLst/>
          </a:prstGeom>
          <a:ln w="127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3327126" y="3152775"/>
            <a:ext cx="0" cy="416719"/>
          </a:xfrm>
          <a:prstGeom prst="straightConnector1">
            <a:avLst/>
          </a:prstGeom>
          <a:ln w="127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5860776" y="3336131"/>
            <a:ext cx="0" cy="416719"/>
          </a:xfrm>
          <a:prstGeom prst="straightConnector1">
            <a:avLst/>
          </a:prstGeom>
          <a:ln w="127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171426" y="2403872"/>
            <a:ext cx="990600" cy="752475"/>
            <a:chOff x="2171426" y="2403872"/>
            <a:chExt cx="990600" cy="752475"/>
          </a:xfrm>
        </p:grpSpPr>
        <p:sp>
          <p:nvSpPr>
            <p:cNvPr id="99" name="Freeform 19"/>
            <p:cNvSpPr/>
            <p:nvPr/>
          </p:nvSpPr>
          <p:spPr bwMode="auto">
            <a:xfrm>
              <a:off x="2171426" y="2403872"/>
              <a:ext cx="990600" cy="752475"/>
            </a:xfrm>
            <a:custGeom>
              <a:avLst/>
              <a:gdLst>
                <a:gd name="T0" fmla="*/ 15 w 101"/>
                <a:gd name="T1" fmla="*/ 31 h 102"/>
                <a:gd name="T2" fmla="*/ 21 w 101"/>
                <a:gd name="T3" fmla="*/ 5 h 102"/>
                <a:gd name="T4" fmla="*/ 26 w 101"/>
                <a:gd name="T5" fmla="*/ 1 h 102"/>
                <a:gd name="T6" fmla="*/ 32 w 101"/>
                <a:gd name="T7" fmla="*/ 2 h 102"/>
                <a:gd name="T8" fmla="*/ 95 w 101"/>
                <a:gd name="T9" fmla="*/ 41 h 102"/>
                <a:gd name="T10" fmla="*/ 101 w 101"/>
                <a:gd name="T11" fmla="*/ 51 h 102"/>
                <a:gd name="T12" fmla="*/ 94 w 101"/>
                <a:gd name="T13" fmla="*/ 63 h 102"/>
                <a:gd name="T14" fmla="*/ 6 w 101"/>
                <a:gd name="T15" fmla="*/ 102 h 102"/>
                <a:gd name="T16" fmla="*/ 2 w 101"/>
                <a:gd name="T17" fmla="*/ 101 h 102"/>
                <a:gd name="T18" fmla="*/ 0 w 101"/>
                <a:gd name="T19" fmla="*/ 97 h 102"/>
                <a:gd name="T20" fmla="*/ 5 w 101"/>
                <a:gd name="T21" fmla="*/ 77 h 102"/>
                <a:gd name="T22" fmla="*/ 15 w 101"/>
                <a:gd name="T23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02">
                  <a:moveTo>
                    <a:pt x="15" y="31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2" y="2"/>
                    <a:pt x="26" y="1"/>
                  </a:cubicBezTo>
                  <a:cubicBezTo>
                    <a:pt x="29" y="0"/>
                    <a:pt x="32" y="2"/>
                    <a:pt x="32" y="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101" y="46"/>
                    <a:pt x="101" y="51"/>
                  </a:cubicBezTo>
                  <a:cubicBezTo>
                    <a:pt x="101" y="60"/>
                    <a:pt x="94" y="63"/>
                    <a:pt x="94" y="63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3" y="102"/>
                    <a:pt x="2" y="101"/>
                  </a:cubicBezTo>
                  <a:cubicBezTo>
                    <a:pt x="0" y="99"/>
                    <a:pt x="0" y="97"/>
                    <a:pt x="0" y="97"/>
                  </a:cubicBezTo>
                  <a:cubicBezTo>
                    <a:pt x="5" y="77"/>
                    <a:pt x="5" y="77"/>
                    <a:pt x="5" y="77"/>
                  </a:cubicBezTo>
                  <a:lnTo>
                    <a:pt x="15" y="31"/>
                  </a:lnTo>
                  <a:close/>
                </a:path>
              </a:pathLst>
            </a:custGeom>
            <a:solidFill>
              <a:schemeClr val="accent1"/>
            </a:solidFill>
            <a:ln w="3175" cap="flat" cmpd="sng" algn="ctr">
              <a:noFill/>
              <a:prstDash val="solid"/>
            </a:ln>
            <a:effectLst>
              <a:outerShdw blurRad="50800" dist="25400" dir="2700000" algn="tl" rotWithShape="0">
                <a:prstClr val="black">
                  <a:alpha val="15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幼圆"/>
                  <a:cs typeface="+mn-cs"/>
                </a:rPr>
                <a:t>01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幼圆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2415901" y="2465785"/>
              <a:ext cx="107950" cy="809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幼圆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204890" y="2322910"/>
            <a:ext cx="1247775" cy="914400"/>
            <a:chOff x="3204890" y="2322910"/>
            <a:chExt cx="1247775" cy="914400"/>
          </a:xfrm>
        </p:grpSpPr>
        <p:sp>
          <p:nvSpPr>
            <p:cNvPr id="98" name="Freeform 18"/>
            <p:cNvSpPr/>
            <p:nvPr/>
          </p:nvSpPr>
          <p:spPr bwMode="auto">
            <a:xfrm>
              <a:off x="3204890" y="2322910"/>
              <a:ext cx="1247775" cy="914400"/>
            </a:xfrm>
            <a:custGeom>
              <a:avLst/>
              <a:gdLst>
                <a:gd name="T0" fmla="*/ 127 w 127"/>
                <a:gd name="T1" fmla="*/ 64 h 124"/>
                <a:gd name="T2" fmla="*/ 117 w 127"/>
                <a:gd name="T3" fmla="*/ 76 h 124"/>
                <a:gd name="T4" fmla="*/ 8 w 127"/>
                <a:gd name="T5" fmla="*/ 124 h 124"/>
                <a:gd name="T6" fmla="*/ 2 w 127"/>
                <a:gd name="T7" fmla="*/ 123 h 124"/>
                <a:gd name="T8" fmla="*/ 1 w 127"/>
                <a:gd name="T9" fmla="*/ 118 h 124"/>
                <a:gd name="T10" fmla="*/ 6 w 127"/>
                <a:gd name="T11" fmla="*/ 94 h 124"/>
                <a:gd name="T12" fmla="*/ 39 w 127"/>
                <a:gd name="T13" fmla="*/ 62 h 124"/>
                <a:gd name="T14" fmla="*/ 19 w 127"/>
                <a:gd name="T15" fmla="*/ 38 h 124"/>
                <a:gd name="T16" fmla="*/ 26 w 127"/>
                <a:gd name="T17" fmla="*/ 6 h 124"/>
                <a:gd name="T18" fmla="*/ 32 w 127"/>
                <a:gd name="T19" fmla="*/ 1 h 124"/>
                <a:gd name="T20" fmla="*/ 39 w 127"/>
                <a:gd name="T21" fmla="*/ 2 h 124"/>
                <a:gd name="T22" fmla="*/ 121 w 127"/>
                <a:gd name="T23" fmla="*/ 52 h 124"/>
                <a:gd name="T24" fmla="*/ 127 w 127"/>
                <a:gd name="T25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24">
                  <a:moveTo>
                    <a:pt x="127" y="64"/>
                  </a:moveTo>
                  <a:cubicBezTo>
                    <a:pt x="127" y="71"/>
                    <a:pt x="117" y="76"/>
                    <a:pt x="117" y="76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4" y="124"/>
                    <a:pt x="2" y="123"/>
                  </a:cubicBezTo>
                  <a:cubicBezTo>
                    <a:pt x="0" y="121"/>
                    <a:pt x="1" y="118"/>
                    <a:pt x="1" y="118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94"/>
                    <a:pt x="39" y="81"/>
                    <a:pt x="39" y="62"/>
                  </a:cubicBezTo>
                  <a:cubicBezTo>
                    <a:pt x="40" y="48"/>
                    <a:pt x="19" y="38"/>
                    <a:pt x="19" y="3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8" y="2"/>
                    <a:pt x="32" y="1"/>
                  </a:cubicBezTo>
                  <a:cubicBezTo>
                    <a:pt x="36" y="0"/>
                    <a:pt x="39" y="2"/>
                    <a:pt x="39" y="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2"/>
                    <a:pt x="127" y="57"/>
                    <a:pt x="127" y="6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 algn="ctr">
              <a:noFill/>
              <a:prstDash val="solid"/>
            </a:ln>
            <a:effectLst>
              <a:outerShdw blurRad="50800" dist="254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28800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幼圆"/>
                  <a:cs typeface="+mn-cs"/>
                </a:rPr>
                <a:t>02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幼圆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274739" y="3092053"/>
              <a:ext cx="107950" cy="809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幼圆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506639" y="2253854"/>
            <a:ext cx="1427162" cy="1053703"/>
            <a:chOff x="4506639" y="2253854"/>
            <a:chExt cx="1427162" cy="1053703"/>
          </a:xfrm>
        </p:grpSpPr>
        <p:sp>
          <p:nvSpPr>
            <p:cNvPr id="97" name="Freeform 17"/>
            <p:cNvSpPr/>
            <p:nvPr/>
          </p:nvSpPr>
          <p:spPr bwMode="auto">
            <a:xfrm>
              <a:off x="4506639" y="2253854"/>
              <a:ext cx="1427162" cy="1053703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 algn="ctr">
              <a:noFill/>
              <a:prstDash val="solid"/>
            </a:ln>
            <a:effectLst>
              <a:outerShdw blurRad="50800" dist="254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43200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幼圆"/>
                  <a:cs typeface="+mn-cs"/>
                </a:rPr>
                <a:t>03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幼圆"/>
                <a:cs typeface="+mn-cs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4847951" y="2325291"/>
              <a:ext cx="107950" cy="809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幼圆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735364" y="2116932"/>
            <a:ext cx="1797050" cy="1326356"/>
            <a:chOff x="5735364" y="2116932"/>
            <a:chExt cx="1797050" cy="1326356"/>
          </a:xfrm>
        </p:grpSpPr>
        <p:sp>
          <p:nvSpPr>
            <p:cNvPr id="35" name="Freeform 17"/>
            <p:cNvSpPr/>
            <p:nvPr/>
          </p:nvSpPr>
          <p:spPr bwMode="auto">
            <a:xfrm>
              <a:off x="5735364" y="2116932"/>
              <a:ext cx="1797050" cy="1326356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 algn="ctr">
              <a:noFill/>
              <a:prstDash val="solid"/>
            </a:ln>
            <a:effectLst>
              <a:outerShdw blurRad="50800" dist="254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54000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幼圆"/>
                  <a:cs typeface="+mn-cs"/>
                </a:rPr>
                <a:t>04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幼圆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5808389" y="3308747"/>
              <a:ext cx="107950" cy="809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幼圆"/>
                <a:cs typeface="+mn-cs"/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救援机器人和设备配合</a:t>
            </a:r>
            <a:endParaRPr lang="zh-CN" altLang="en-US" dirty="0"/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50" grpId="0"/>
      <p:bldP spid="51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 flipH="1">
            <a:off x="0" y="521495"/>
            <a:ext cx="2324100" cy="515541"/>
          </a:xfrm>
          <a:custGeom>
            <a:avLst/>
            <a:gdLst>
              <a:gd name="connsiteX0" fmla="*/ 2323883 w 2323883"/>
              <a:gd name="connsiteY0" fmla="*/ 0 h 688369"/>
              <a:gd name="connsiteX1" fmla="*/ 2034284 w 2323883"/>
              <a:gd name="connsiteY1" fmla="*/ 0 h 688369"/>
              <a:gd name="connsiteX2" fmla="*/ 719189 w 2323883"/>
              <a:gd name="connsiteY2" fmla="*/ 0 h 688369"/>
              <a:gd name="connsiteX3" fmla="*/ 344184 w 2323883"/>
              <a:gd name="connsiteY3" fmla="*/ 0 h 688369"/>
              <a:gd name="connsiteX4" fmla="*/ 0 w 2323883"/>
              <a:gd name="connsiteY4" fmla="*/ 344185 h 688369"/>
              <a:gd name="connsiteX5" fmla="*/ 344184 w 2323883"/>
              <a:gd name="connsiteY5" fmla="*/ 688369 h 688369"/>
              <a:gd name="connsiteX6" fmla="*/ 719189 w 2323883"/>
              <a:gd name="connsiteY6" fmla="*/ 688369 h 688369"/>
              <a:gd name="connsiteX7" fmla="*/ 2034284 w 2323883"/>
              <a:gd name="connsiteY7" fmla="*/ 688369 h 688369"/>
              <a:gd name="connsiteX8" fmla="*/ 2323883 w 2323883"/>
              <a:gd name="connsiteY8" fmla="*/ 688369 h 68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3883" h="688369">
                <a:moveTo>
                  <a:pt x="2323883" y="0"/>
                </a:moveTo>
                <a:lnTo>
                  <a:pt x="2034284" y="0"/>
                </a:lnTo>
                <a:lnTo>
                  <a:pt x="719189" y="0"/>
                </a:lnTo>
                <a:lnTo>
                  <a:pt x="344184" y="0"/>
                </a:lnTo>
                <a:lnTo>
                  <a:pt x="0" y="344185"/>
                </a:lnTo>
                <a:lnTo>
                  <a:pt x="344184" y="688369"/>
                </a:lnTo>
                <a:lnTo>
                  <a:pt x="719189" y="688369"/>
                </a:lnTo>
                <a:lnTo>
                  <a:pt x="2034284" y="688369"/>
                </a:lnTo>
                <a:lnTo>
                  <a:pt x="2323883" y="6883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1000">
                <a:schemeClr val="accent1">
                  <a:lumMod val="40000"/>
                  <a:lumOff val="60000"/>
                </a:schemeClr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rIns="216000" bIns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先驱者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514794" y="1148230"/>
            <a:ext cx="2292212" cy="2292212"/>
          </a:xfrm>
          <a:prstGeom prst="ellipse">
            <a:avLst/>
          </a:prstGeom>
          <a:solidFill>
            <a:schemeClr val="accent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331764" y="965200"/>
            <a:ext cx="2658272" cy="265827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022600" y="656036"/>
            <a:ext cx="3276600" cy="32766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67610" y="1378287"/>
            <a:ext cx="1133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45236" y="2267634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工作原理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38781" y="2857162"/>
            <a:ext cx="2392304" cy="21463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299200" y="3140143"/>
            <a:ext cx="2651224" cy="1580338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" grpId="0" animBg="1"/>
      <p:bldP spid="17" grpId="0" animBg="1"/>
      <p:bldP spid="20" grpId="0" animBg="1"/>
      <p:bldP spid="3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全向移动</a:t>
            </a:r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89890" y="1368425"/>
            <a:ext cx="5146675" cy="27628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 descr="7ade6dbb696adf7b30db7c79c439dd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718" r="2468"/>
          <a:stretch>
            <a:fillRect/>
          </a:stretch>
        </p:blipFill>
        <p:spPr>
          <a:xfrm>
            <a:off x="709930" y="1564640"/>
            <a:ext cx="4533900" cy="2370455"/>
          </a:xfrm>
          <a:prstGeom prst="round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351905" y="1129030"/>
            <a:ext cx="3048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前后移动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42000" y="2171700"/>
            <a:ext cx="283273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当四个轮子都向前转的时候，AB轮可以相互抵消轴向速度，只剩下向前的速度，这样底盘就是向前直行、不会跑偏，后退同理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全向移动</a:t>
            </a: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95325" y="817880"/>
            <a:ext cx="3449320" cy="322516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>
            <p:custDataLst>
              <p:tags r:id="rId1"/>
            </p:custDataLst>
          </p:nvPr>
        </p:nvSpPr>
        <p:spPr>
          <a:xfrm>
            <a:off x="4831715" y="817880"/>
            <a:ext cx="3247390" cy="322516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76ffbf0e3f7cdef89f0add880fb7c6b"/>
          <p:cNvPicPr>
            <a:picLocks noChangeAspect="1"/>
          </p:cNvPicPr>
          <p:nvPr/>
        </p:nvPicPr>
        <p:blipFill>
          <a:blip r:embed="rId2"/>
          <a:srcRect l="8901" r="10479"/>
          <a:stretch>
            <a:fillRect/>
          </a:stretch>
        </p:blipFill>
        <p:spPr>
          <a:xfrm>
            <a:off x="1008380" y="1031240"/>
            <a:ext cx="2823845" cy="2797810"/>
          </a:xfrm>
          <a:prstGeom prst="roundRect">
            <a:avLst/>
          </a:prstGeom>
        </p:spPr>
      </p:pic>
      <p:pic>
        <p:nvPicPr>
          <p:cNvPr id="7" name="图片 6" descr="4755862852ada429b5aea5554aa0500"/>
          <p:cNvPicPr>
            <a:picLocks noChangeAspect="1"/>
          </p:cNvPicPr>
          <p:nvPr/>
        </p:nvPicPr>
        <p:blipFill>
          <a:blip r:embed="rId3"/>
          <a:srcRect l="11077" r="9391"/>
          <a:stretch>
            <a:fillRect/>
          </a:stretch>
        </p:blipFill>
        <p:spPr>
          <a:xfrm>
            <a:off x="5062220" y="1030605"/>
            <a:ext cx="2785745" cy="2798445"/>
          </a:xfrm>
          <a:prstGeom prst="round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930775" y="4246880"/>
            <a:ext cx="3048000" cy="5473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相反，如果A轮反转，B轮正转，就会向左平移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6620" y="4149725"/>
            <a:ext cx="3048000" cy="775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如果当A轮正转、B轮反转的时候，向前向后的速度会抵消，仅剩下向右的速度，那么底盘就会向右平移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06875" y="1448435"/>
            <a:ext cx="304800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左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右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平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移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516890" y="1229995"/>
            <a:ext cx="5332095" cy="27781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全向移动</a:t>
            </a:r>
            <a:endParaRPr lang="zh-CN" altLang="en-US"/>
          </a:p>
        </p:txBody>
      </p:sp>
      <p:pic>
        <p:nvPicPr>
          <p:cNvPr id="4" name="图片 3" descr="87d1cc6839c19d68a1e952f7b2fee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0" y="1460500"/>
            <a:ext cx="4791075" cy="2317115"/>
          </a:xfrm>
          <a:prstGeom prst="round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27445" y="2471420"/>
            <a:ext cx="2531110" cy="1026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底盘左侧轮子正转、右侧轮子反转，就可以实现向右旋转；反之，底盘就会向左旋转了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27800" y="1460500"/>
            <a:ext cx="3048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左右旋转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超声波</a:t>
            </a:r>
            <a:r>
              <a:rPr lang="zh-CN" altLang="en-US"/>
              <a:t>避障</a:t>
            </a:r>
            <a:endParaRPr lang="zh-CN" altLang="en-US"/>
          </a:p>
        </p:txBody>
      </p:sp>
      <p:pic>
        <p:nvPicPr>
          <p:cNvPr id="3" name="图片 2" descr="ec1837f30148ac90b8a3f301143a3d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540" y="2085975"/>
            <a:ext cx="3224530" cy="2270760"/>
          </a:xfrm>
          <a:prstGeom prst="roundRect">
            <a:avLst/>
          </a:prstGeom>
        </p:spPr>
      </p:pic>
      <p:pic>
        <p:nvPicPr>
          <p:cNvPr id="4" name="图片 3" descr="fba17a05a4777296816fb77148ab1c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685" y="1383030"/>
            <a:ext cx="3494405" cy="1793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31740" y="3415665"/>
            <a:ext cx="3048000" cy="1170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小车前进过程中只检测前方距离障碍的距离，当检测到小车前方距离障碍达到设置距离后 ，控制小车右转，直到前方无障碍物，继续前进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78255" y="1220470"/>
            <a:ext cx="3048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工作情况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双路红外循迹</a:t>
            </a:r>
            <a:endParaRPr lang="zh-CN" altLang="en-US"/>
          </a:p>
        </p:txBody>
      </p:sp>
      <p:pic>
        <p:nvPicPr>
          <p:cNvPr id="3" name="图片 2" descr="1415ac8febb62313569ad6bf1d80a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8100" y="1584325"/>
            <a:ext cx="3153410" cy="2416810"/>
          </a:xfrm>
          <a:prstGeom prst="rect">
            <a:avLst/>
          </a:prstGeom>
        </p:spPr>
      </p:pic>
      <p:pic>
        <p:nvPicPr>
          <p:cNvPr id="4" name="图片 3" descr="df28624aacbc09461b1379198ac5d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" y="1584325"/>
            <a:ext cx="2141855" cy="28435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31510" y="1445260"/>
            <a:ext cx="3048000" cy="2792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左右循迹模块都照射到白色上——红外返回——都输出低电平——指示灯亮——直走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左循迹模块照射到黑色跑道上——左边红外被吸收不返回——左边输出高电平——指示灯灭——需要左转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右循迹模块照射到黑色跑道上——右边红外被吸收不返回——右边输出高电平——指示灯灭——需要右转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2305" y="1021715"/>
            <a:ext cx="30480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循迹模块安装模式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727075" y="1098550"/>
            <a:ext cx="3171190" cy="307086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等腰三角形 38"/>
          <p:cNvSpPr/>
          <p:nvPr/>
        </p:nvSpPr>
        <p:spPr>
          <a:xfrm>
            <a:off x="6027738" y="3605659"/>
            <a:ext cx="273050" cy="117872"/>
          </a:xfrm>
          <a:prstGeom prst="triangle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lIns="68580" tIns="34290" rIns="68580" bIns="3429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幼圆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实时</a:t>
            </a:r>
            <a:r>
              <a:rPr lang="zh-CN" altLang="en-US"/>
              <a:t>观测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26770" y="1190625"/>
            <a:ext cx="2971800" cy="2887345"/>
          </a:xfrm>
          <a:prstGeom prst="round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11650" y="1751330"/>
            <a:ext cx="4323715" cy="8204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59755" y="125349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图传频段表</a:t>
            </a:r>
            <a:endPara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49190" y="2842895"/>
            <a:ext cx="3048000" cy="837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在图传中设置好发射的频段，接收设备设置相同的频段，即可完成实时观测；可同时被多台设备接收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11"/>
          <p:cNvSpPr txBox="1">
            <a:spLocks noChangeArrowheads="1"/>
          </p:cNvSpPr>
          <p:nvPr/>
        </p:nvSpPr>
        <p:spPr bwMode="auto">
          <a:xfrm>
            <a:off x="2324100" y="1168629"/>
            <a:ext cx="5277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3C485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3C485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86077" y="1371600"/>
            <a:ext cx="3514725" cy="426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 panose="02010600030101010101" pitchFamily="2" charset="-122"/>
                <a:cs typeface="+mn-cs"/>
              </a:rPr>
              <a:t>机器人简介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487612" y="1877615"/>
            <a:ext cx="431482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1" name="TextBox 19"/>
          <p:cNvSpPr txBox="1">
            <a:spLocks noChangeArrowheads="1"/>
          </p:cNvSpPr>
          <p:nvPr/>
        </p:nvSpPr>
        <p:spPr bwMode="auto">
          <a:xfrm>
            <a:off x="2324100" y="1988970"/>
            <a:ext cx="5277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3C485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3C485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886077" y="2190750"/>
            <a:ext cx="3514725" cy="426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 panose="02010600030101010101" pitchFamily="2" charset="-122"/>
                <a:cs typeface="+mn-cs"/>
              </a:rPr>
              <a:t>应用场景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487612" y="2697956"/>
            <a:ext cx="431482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8" name="TextBox 27"/>
          <p:cNvSpPr txBox="1">
            <a:spLocks noChangeArrowheads="1"/>
          </p:cNvSpPr>
          <p:nvPr/>
        </p:nvSpPr>
        <p:spPr bwMode="auto">
          <a:xfrm>
            <a:off x="2324100" y="2808715"/>
            <a:ext cx="5277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3C485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3C485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886077" y="3011091"/>
            <a:ext cx="3514725" cy="426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 panose="02010600030101010101" pitchFamily="2" charset="-122"/>
                <a:cs typeface="+mn-cs"/>
              </a:rPr>
              <a:t>工作原理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2487612" y="3517106"/>
            <a:ext cx="431482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5" name="TextBox 34"/>
          <p:cNvSpPr txBox="1">
            <a:spLocks noChangeArrowheads="1"/>
          </p:cNvSpPr>
          <p:nvPr/>
        </p:nvSpPr>
        <p:spPr bwMode="auto">
          <a:xfrm>
            <a:off x="2324100" y="3628460"/>
            <a:ext cx="5277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>
                <a:ln>
                  <a:noFill/>
                </a:ln>
                <a:solidFill>
                  <a:srgbClr val="3C485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rgbClr val="3C485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886077" y="3831432"/>
            <a:ext cx="3514725" cy="426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等线" panose="02010600030101010101" pitchFamily="2" charset="-122"/>
                <a:cs typeface="+mn-cs"/>
              </a:rPr>
              <a:t>创新点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2487612" y="4337447"/>
            <a:ext cx="431482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任意多边形 23"/>
          <p:cNvSpPr/>
          <p:nvPr/>
        </p:nvSpPr>
        <p:spPr>
          <a:xfrm flipH="1">
            <a:off x="0" y="521495"/>
            <a:ext cx="2324100" cy="515541"/>
          </a:xfrm>
          <a:custGeom>
            <a:avLst/>
            <a:gdLst>
              <a:gd name="connsiteX0" fmla="*/ 2323883 w 2323883"/>
              <a:gd name="connsiteY0" fmla="*/ 0 h 688369"/>
              <a:gd name="connsiteX1" fmla="*/ 2034284 w 2323883"/>
              <a:gd name="connsiteY1" fmla="*/ 0 h 688369"/>
              <a:gd name="connsiteX2" fmla="*/ 719189 w 2323883"/>
              <a:gd name="connsiteY2" fmla="*/ 0 h 688369"/>
              <a:gd name="connsiteX3" fmla="*/ 344184 w 2323883"/>
              <a:gd name="connsiteY3" fmla="*/ 0 h 688369"/>
              <a:gd name="connsiteX4" fmla="*/ 0 w 2323883"/>
              <a:gd name="connsiteY4" fmla="*/ 344185 h 688369"/>
              <a:gd name="connsiteX5" fmla="*/ 344184 w 2323883"/>
              <a:gd name="connsiteY5" fmla="*/ 688369 h 688369"/>
              <a:gd name="connsiteX6" fmla="*/ 719189 w 2323883"/>
              <a:gd name="connsiteY6" fmla="*/ 688369 h 688369"/>
              <a:gd name="connsiteX7" fmla="*/ 2034284 w 2323883"/>
              <a:gd name="connsiteY7" fmla="*/ 688369 h 688369"/>
              <a:gd name="connsiteX8" fmla="*/ 2323883 w 2323883"/>
              <a:gd name="connsiteY8" fmla="*/ 688369 h 68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3883" h="688369">
                <a:moveTo>
                  <a:pt x="2323883" y="0"/>
                </a:moveTo>
                <a:lnTo>
                  <a:pt x="2034284" y="0"/>
                </a:lnTo>
                <a:lnTo>
                  <a:pt x="719189" y="0"/>
                </a:lnTo>
                <a:lnTo>
                  <a:pt x="344184" y="0"/>
                </a:lnTo>
                <a:lnTo>
                  <a:pt x="0" y="344185"/>
                </a:lnTo>
                <a:lnTo>
                  <a:pt x="344184" y="688369"/>
                </a:lnTo>
                <a:lnTo>
                  <a:pt x="719189" y="688369"/>
                </a:lnTo>
                <a:lnTo>
                  <a:pt x="2034284" y="688369"/>
                </a:lnTo>
                <a:lnTo>
                  <a:pt x="2323883" y="6883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1000">
                <a:schemeClr val="accent1">
                  <a:lumMod val="40000"/>
                  <a:lumOff val="60000"/>
                </a:schemeClr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rIns="216000" bIns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目 录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  <p:bldP spid="14" grpId="0" animBg="1"/>
      <p:bldP spid="3081" grpId="0"/>
      <p:bldP spid="22" grpId="0" animBg="1"/>
      <p:bldP spid="3088" grpId="0"/>
      <p:bldP spid="30" grpId="0" animBg="1"/>
      <p:bldP spid="3095" grpId="0"/>
      <p:bldP spid="37" grpId="0" animBg="1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 flipH="1">
            <a:off x="0" y="521495"/>
            <a:ext cx="2324100" cy="515541"/>
          </a:xfrm>
          <a:custGeom>
            <a:avLst/>
            <a:gdLst>
              <a:gd name="connsiteX0" fmla="*/ 2323883 w 2323883"/>
              <a:gd name="connsiteY0" fmla="*/ 0 h 688369"/>
              <a:gd name="connsiteX1" fmla="*/ 2034284 w 2323883"/>
              <a:gd name="connsiteY1" fmla="*/ 0 h 688369"/>
              <a:gd name="connsiteX2" fmla="*/ 719189 w 2323883"/>
              <a:gd name="connsiteY2" fmla="*/ 0 h 688369"/>
              <a:gd name="connsiteX3" fmla="*/ 344184 w 2323883"/>
              <a:gd name="connsiteY3" fmla="*/ 0 h 688369"/>
              <a:gd name="connsiteX4" fmla="*/ 0 w 2323883"/>
              <a:gd name="connsiteY4" fmla="*/ 344185 h 688369"/>
              <a:gd name="connsiteX5" fmla="*/ 344184 w 2323883"/>
              <a:gd name="connsiteY5" fmla="*/ 688369 h 688369"/>
              <a:gd name="connsiteX6" fmla="*/ 719189 w 2323883"/>
              <a:gd name="connsiteY6" fmla="*/ 688369 h 688369"/>
              <a:gd name="connsiteX7" fmla="*/ 2034284 w 2323883"/>
              <a:gd name="connsiteY7" fmla="*/ 688369 h 688369"/>
              <a:gd name="connsiteX8" fmla="*/ 2323883 w 2323883"/>
              <a:gd name="connsiteY8" fmla="*/ 688369 h 68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3883" h="688369">
                <a:moveTo>
                  <a:pt x="2323883" y="0"/>
                </a:moveTo>
                <a:lnTo>
                  <a:pt x="2034284" y="0"/>
                </a:lnTo>
                <a:lnTo>
                  <a:pt x="719189" y="0"/>
                </a:lnTo>
                <a:lnTo>
                  <a:pt x="344184" y="0"/>
                </a:lnTo>
                <a:lnTo>
                  <a:pt x="0" y="344185"/>
                </a:lnTo>
                <a:lnTo>
                  <a:pt x="344184" y="688369"/>
                </a:lnTo>
                <a:lnTo>
                  <a:pt x="719189" y="688369"/>
                </a:lnTo>
                <a:lnTo>
                  <a:pt x="2034284" y="688369"/>
                </a:lnTo>
                <a:lnTo>
                  <a:pt x="2323883" y="6883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1000">
                <a:schemeClr val="accent1">
                  <a:lumMod val="40000"/>
                  <a:lumOff val="60000"/>
                </a:schemeClr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rIns="216000" bIns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先驱者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514794" y="1148230"/>
            <a:ext cx="2292212" cy="2292212"/>
          </a:xfrm>
          <a:prstGeom prst="ellipse">
            <a:avLst/>
          </a:prstGeom>
          <a:solidFill>
            <a:schemeClr val="accent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331764" y="965200"/>
            <a:ext cx="2658272" cy="265827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022600" y="656036"/>
            <a:ext cx="3276600" cy="32766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67610" y="1378287"/>
            <a:ext cx="1133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45236" y="2267634"/>
            <a:ext cx="18262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创新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</a:t>
            </a:r>
            <a:endParaRPr kumimoji="0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38781" y="2857162"/>
            <a:ext cx="2392304" cy="21463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299200" y="3140143"/>
            <a:ext cx="2651224" cy="1580338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" grpId="0" animBg="1"/>
      <p:bldP spid="17" grpId="0" animBg="1"/>
      <p:bldP spid="20" grpId="0" animBg="1"/>
      <p:bldP spid="3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01789" y="1362902"/>
            <a:ext cx="1190625" cy="1156461"/>
            <a:chOff x="1601789" y="1362902"/>
            <a:chExt cx="1190625" cy="1156461"/>
          </a:xfrm>
        </p:grpSpPr>
        <p:sp>
          <p:nvSpPr>
            <p:cNvPr id="5" name="椭圆 4"/>
            <p:cNvSpPr/>
            <p:nvPr/>
          </p:nvSpPr>
          <p:spPr>
            <a:xfrm>
              <a:off x="1601789" y="1362902"/>
              <a:ext cx="1190625" cy="1156461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  <a:effectLst>
              <a:outerShdw blurRad="50800" dist="127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幼圆"/>
                <a:cs typeface="+mn-cs"/>
              </a:endParaRPr>
            </a:p>
          </p:txBody>
        </p:sp>
        <p:sp>
          <p:nvSpPr>
            <p:cNvPr id="4" name="十六角星 3"/>
            <p:cNvSpPr/>
            <p:nvPr/>
          </p:nvSpPr>
          <p:spPr>
            <a:xfrm>
              <a:off x="1649412" y="1419622"/>
              <a:ext cx="1095376" cy="1063945"/>
            </a:xfrm>
            <a:prstGeom prst="star16">
              <a:avLst>
                <a:gd name="adj" fmla="val 41827"/>
              </a:avLst>
            </a:prstGeom>
            <a:solidFill>
              <a:schemeClr val="bg1"/>
            </a:solidFill>
            <a:ln>
              <a:noFill/>
            </a:ln>
            <a:effectLst>
              <a:innerShdw blurRad="114300">
                <a:schemeClr val="accent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R="0" indent="0" algn="ctr" defTabSz="914400" fontAlgn="auto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kern="0" dirty="0">
                  <a:ln w="18415" cmpd="sng">
                    <a:noFill/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latin typeface="Agency FB" pitchFamily="34" charset="0"/>
                  <a:ea typeface="微软雅黑" panose="020B0503020204020204" pitchFamily="34" charset="-122"/>
                </a:rPr>
                <a:t>主控制器</a:t>
              </a:r>
              <a:endParaRPr lang="zh-CN" altLang="en-US" sz="1600" b="1" kern="0" dirty="0">
                <a:ln w="18415" cmpd="sng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latin typeface="Agency FB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1538289" y="2611041"/>
            <a:ext cx="1328737" cy="27622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7494B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538289" y="2868216"/>
            <a:ext cx="1328737" cy="792956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ESP32</a:t>
            </a:r>
            <a:r>
              <a:rPr lang="zh-CN" altLang="en-US" dirty="0"/>
              <a:t>单片机开发</a:t>
            </a:r>
            <a:endParaRPr lang="zh-CN" altLang="en-US" dirty="0"/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211514" y="1579673"/>
            <a:ext cx="1190625" cy="1143287"/>
            <a:chOff x="3211514" y="1579673"/>
            <a:chExt cx="1190625" cy="1143287"/>
          </a:xfrm>
        </p:grpSpPr>
        <p:sp>
          <p:nvSpPr>
            <p:cNvPr id="14" name="椭圆 13"/>
            <p:cNvSpPr/>
            <p:nvPr/>
          </p:nvSpPr>
          <p:spPr>
            <a:xfrm>
              <a:off x="3211514" y="1579673"/>
              <a:ext cx="1190625" cy="114328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  <a:effectLst>
              <a:outerShdw blurRad="50800" dist="127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幼圆"/>
                <a:cs typeface="+mn-cs"/>
              </a:endParaRPr>
            </a:p>
          </p:txBody>
        </p:sp>
        <p:sp>
          <p:nvSpPr>
            <p:cNvPr id="15" name="十六角星 14"/>
            <p:cNvSpPr/>
            <p:nvPr/>
          </p:nvSpPr>
          <p:spPr>
            <a:xfrm>
              <a:off x="3259137" y="1635646"/>
              <a:ext cx="1095376" cy="1051825"/>
            </a:xfrm>
            <a:prstGeom prst="star16">
              <a:avLst>
                <a:gd name="adj" fmla="val 41827"/>
              </a:avLst>
            </a:prstGeom>
            <a:solidFill>
              <a:schemeClr val="bg1"/>
            </a:solidFill>
            <a:ln>
              <a:noFill/>
            </a:ln>
            <a:effectLst>
              <a:innerShdw blurRad="1143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lvl="0" algn="ctr" defTabSz="914400">
                <a:lnSpc>
                  <a:spcPct val="80000"/>
                </a:lnSpc>
                <a:defRPr/>
              </a:pPr>
              <a:r>
                <a:rPr lang="zh-CN" altLang="en-US" sz="1600" b="1" kern="0" dirty="0">
                  <a:ln w="18415" cmpd="sng">
                    <a:noFill/>
                    <a:prstDash val="solid"/>
                  </a:ln>
                  <a:solidFill>
                    <a:srgbClr val="0070C0"/>
                  </a:solidFill>
                  <a:latin typeface="Agency FB" pitchFamily="34" charset="0"/>
                  <a:ea typeface="微软雅黑" panose="020B0503020204020204" pitchFamily="34" charset="-122"/>
                </a:rPr>
                <a:t>电路设计</a:t>
              </a:r>
              <a:endParaRPr lang="zh-CN" altLang="en-US" sz="1600" b="1" kern="0" dirty="0">
                <a:ln w="18415" cmpd="sng">
                  <a:noFill/>
                  <a:prstDash val="solid"/>
                </a:ln>
                <a:solidFill>
                  <a:srgbClr val="0070C0"/>
                </a:solidFill>
                <a:latin typeface="Agency FB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3140076" y="2825354"/>
            <a:ext cx="1330325" cy="27741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7494B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140076" y="3082528"/>
            <a:ext cx="1330325" cy="795933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控制器</a:t>
            </a:r>
            <a:endParaRPr lang="en-US" altLang="zh-CN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循迹电路</a:t>
            </a:r>
            <a:endParaRPr lang="en-US" altLang="zh-CN" dirty="0"/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避障电路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4795839" y="1796584"/>
            <a:ext cx="1190625" cy="1141879"/>
            <a:chOff x="4795839" y="1796584"/>
            <a:chExt cx="1190625" cy="1141879"/>
          </a:xfrm>
        </p:grpSpPr>
        <p:sp>
          <p:nvSpPr>
            <p:cNvPr id="23" name="椭圆 22"/>
            <p:cNvSpPr/>
            <p:nvPr/>
          </p:nvSpPr>
          <p:spPr>
            <a:xfrm>
              <a:off x="4795839" y="1796584"/>
              <a:ext cx="1190625" cy="1141879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  <a:effectLst>
              <a:outerShdw blurRad="50800" dist="127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幼圆"/>
                <a:cs typeface="+mn-cs"/>
              </a:endParaRPr>
            </a:p>
          </p:txBody>
        </p:sp>
        <p:sp>
          <p:nvSpPr>
            <p:cNvPr id="24" name="十六角星 23"/>
            <p:cNvSpPr/>
            <p:nvPr/>
          </p:nvSpPr>
          <p:spPr>
            <a:xfrm>
              <a:off x="4843462" y="1851670"/>
              <a:ext cx="1095376" cy="1050529"/>
            </a:xfrm>
            <a:prstGeom prst="star16">
              <a:avLst>
                <a:gd name="adj" fmla="val 41827"/>
              </a:avLst>
            </a:prstGeom>
            <a:solidFill>
              <a:schemeClr val="bg1"/>
            </a:solidFill>
            <a:ln>
              <a:noFill/>
            </a:ln>
            <a:effectLst>
              <a:innerShdw blurRad="114300">
                <a:schemeClr val="accent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lvl="0" algn="ctr" defTabSz="914400">
                <a:lnSpc>
                  <a:spcPct val="80000"/>
                </a:lnSpc>
                <a:defRPr/>
              </a:pPr>
              <a:r>
                <a:rPr lang="zh-CN" altLang="en-US" sz="1600" b="1" kern="0" dirty="0">
                  <a:ln w="18415" cmpd="sng">
                    <a:noFill/>
                    <a:prstDash val="solid"/>
                  </a:ln>
                  <a:solidFill>
                    <a:schemeClr val="accent2">
                      <a:lumMod val="75000"/>
                    </a:schemeClr>
                  </a:solidFill>
                  <a:latin typeface="Agency FB" pitchFamily="34" charset="0"/>
                  <a:ea typeface="微软雅黑" panose="020B0503020204020204" pitchFamily="34" charset="-122"/>
                </a:rPr>
                <a:t>配件</a:t>
              </a:r>
              <a:endParaRPr lang="zh-CN" altLang="en-US" sz="1600" b="1" kern="0" dirty="0">
                <a:ln w="1841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Agency FB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4743450" y="3040856"/>
            <a:ext cx="1328738" cy="277416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7494B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617891" y="3280921"/>
            <a:ext cx="1601789" cy="1074304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麦克纳姆轮的应用与实现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5.8G</a:t>
            </a:r>
            <a:r>
              <a:rPr lang="zh-CN" altLang="en-US" dirty="0"/>
              <a:t>图传摄像机实时观测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6380163" y="2012084"/>
            <a:ext cx="1190625" cy="1141883"/>
            <a:chOff x="6380163" y="2012084"/>
            <a:chExt cx="1190625" cy="1141883"/>
          </a:xfrm>
        </p:grpSpPr>
        <p:sp>
          <p:nvSpPr>
            <p:cNvPr id="29" name="椭圆 28"/>
            <p:cNvSpPr/>
            <p:nvPr/>
          </p:nvSpPr>
          <p:spPr>
            <a:xfrm>
              <a:off x="6380163" y="2012084"/>
              <a:ext cx="1190625" cy="114188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noFill/>
            </a:ln>
            <a:effectLst>
              <a:outerShdw blurRad="50800" dist="127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幼圆"/>
                <a:cs typeface="+mn-cs"/>
              </a:endParaRPr>
            </a:p>
          </p:txBody>
        </p:sp>
        <p:sp>
          <p:nvSpPr>
            <p:cNvPr id="30" name="十六角星 29"/>
            <p:cNvSpPr/>
            <p:nvPr/>
          </p:nvSpPr>
          <p:spPr>
            <a:xfrm>
              <a:off x="6427786" y="2067694"/>
              <a:ext cx="1095376" cy="1050533"/>
            </a:xfrm>
            <a:prstGeom prst="star16">
              <a:avLst>
                <a:gd name="adj" fmla="val 41827"/>
              </a:avLst>
            </a:prstGeom>
            <a:solidFill>
              <a:schemeClr val="bg1"/>
            </a:solidFill>
            <a:ln>
              <a:noFill/>
            </a:ln>
            <a:effectLst>
              <a:innerShdw blurRad="114300">
                <a:schemeClr val="accent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lvl="0" algn="ctr" defTabSz="914400">
                <a:lnSpc>
                  <a:spcPct val="80000"/>
                </a:lnSpc>
                <a:defRPr/>
              </a:pPr>
              <a:r>
                <a:rPr lang="zh-CN" altLang="en-US" sz="1600" b="1" kern="0" dirty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anose="020B0503020204020204" pitchFamily="34" charset="-122"/>
                </a:rPr>
                <a:t>程序设计</a:t>
              </a:r>
              <a:endParaRPr lang="zh-CN" altLang="en-US" sz="1600" b="1" kern="0" dirty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6345239" y="3258742"/>
            <a:ext cx="1328737" cy="27741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7494B">
                  <a:lumMod val="50000"/>
                  <a:lumOff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345239" y="3515916"/>
            <a:ext cx="1328737" cy="784025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红外传感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超声波避障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关键技术</a:t>
            </a:r>
            <a:endParaRPr lang="zh-CN" altLang="en-US" dirty="0"/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450"/>
                            </p:stCondLst>
                            <p:childTnLst>
                              <p:par>
                                <p:cTn id="2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450"/>
                            </p:stCondLst>
                            <p:childTnLst>
                              <p:par>
                                <p:cTn id="25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95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949"/>
                            </p:stCondLst>
                            <p:childTnLst>
                              <p:par>
                                <p:cTn id="3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949"/>
                            </p:stCondLst>
                            <p:childTnLst>
                              <p:par>
                                <p:cTn id="41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449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100"/>
                            </p:stCondLst>
                            <p:childTnLst>
                              <p:par>
                                <p:cTn id="5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100"/>
                            </p:stCondLst>
                            <p:childTnLst>
                              <p:par>
                                <p:cTn id="57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600"/>
                            </p:stCondLst>
                            <p:childTnLst>
                              <p:par>
                                <p:cTn id="6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899592" y="1569690"/>
            <a:ext cx="1630363" cy="1694259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tIns="46800" bIns="21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/>
                <a:uLnTx/>
                <a:uFillTx/>
                <a:latin typeface="Arial Rounded MT Bol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kumimoji="0" lang="en-US" sz="44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/>
              <a:uLnTx/>
              <a:uFillTx/>
              <a:latin typeface="Arial Rounded MT Bol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矩形 1"/>
          <p:cNvSpPr/>
          <p:nvPr/>
        </p:nvSpPr>
        <p:spPr>
          <a:xfrm>
            <a:off x="867841" y="1275606"/>
            <a:ext cx="1693863" cy="3084910"/>
          </a:xfrm>
          <a:custGeom>
            <a:avLst/>
            <a:gdLst/>
            <a:ahLst/>
            <a:cxnLst/>
            <a:rect l="l" t="t" r="r" b="b"/>
            <a:pathLst>
              <a:path w="1944216" h="4536504">
                <a:moveTo>
                  <a:pt x="1944216" y="1887118"/>
                </a:moveTo>
                <a:lnTo>
                  <a:pt x="1944216" y="4536504"/>
                </a:lnTo>
                <a:lnTo>
                  <a:pt x="0" y="4536504"/>
                </a:lnTo>
                <a:lnTo>
                  <a:pt x="0" y="2127281"/>
                </a:lnTo>
                <a:close/>
                <a:moveTo>
                  <a:pt x="0" y="0"/>
                </a:moveTo>
                <a:lnTo>
                  <a:pt x="1944216" y="0"/>
                </a:lnTo>
                <a:lnTo>
                  <a:pt x="1944216" y="1322678"/>
                </a:lnTo>
                <a:lnTo>
                  <a:pt x="0" y="989389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2016000" bIns="0" anchor="ctr"/>
          <a:lstStyle/>
          <a:p>
            <a:r>
              <a:rPr lang="zh-CN" altLang="en-US" sz="1200" dirty="0"/>
              <a:t>内置 </a:t>
            </a:r>
            <a:r>
              <a:rPr lang="en-US" altLang="zh-CN" sz="1200" dirty="0" err="1"/>
              <a:t>WiFi</a:t>
            </a:r>
            <a:r>
              <a:rPr lang="en-US" altLang="zh-CN" sz="1200" dirty="0"/>
              <a:t> </a:t>
            </a:r>
            <a:r>
              <a:rPr lang="zh-CN" altLang="en-US" sz="1200" dirty="0"/>
              <a:t>和蓝牙、双核 </a:t>
            </a:r>
            <a:r>
              <a:rPr lang="en-US" altLang="zh-CN" sz="1200" dirty="0"/>
              <a:t>CPU</a:t>
            </a:r>
            <a:r>
              <a:rPr lang="zh-CN" altLang="en-US" sz="1200" dirty="0"/>
              <a:t>、高级外设接口，</a:t>
            </a:r>
            <a:r>
              <a:rPr lang="en-US" altLang="zh-CN" sz="1200" dirty="0"/>
              <a:t> </a:t>
            </a:r>
            <a:r>
              <a:rPr lang="zh-CN" altLang="en-US" sz="1200" dirty="0"/>
              <a:t>并支持外部存储器，实现多种传感器的数据采集和处理。</a:t>
            </a:r>
            <a:endParaRPr lang="zh-CN" altLang="en-US" sz="1200" dirty="0"/>
          </a:p>
          <a:p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47494B">
                  <a:lumMod val="50000"/>
                  <a:lumOff val="50000"/>
                </a:srgbClr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0" name="KSO_GT1"/>
          <p:cNvSpPr txBox="1"/>
          <p:nvPr/>
        </p:nvSpPr>
        <p:spPr>
          <a:xfrm flipH="1">
            <a:off x="944042" y="1566118"/>
            <a:ext cx="1584325" cy="28931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anose="020B0503020204020204" pitchFamily="34" charset="-122"/>
              </a:defRPr>
            </a:lvl1pPr>
          </a:lstStyle>
          <a:p>
            <a:pPr lvl="0" algn="ctr" defTabSz="914400">
              <a:defRPr/>
            </a:pPr>
            <a:r>
              <a:rPr lang="zh-CN" altLang="en-US" sz="1600" dirty="0"/>
              <a:t>基于 </a:t>
            </a:r>
            <a:r>
              <a:rPr lang="en-US" altLang="zh-CN" sz="1600" dirty="0"/>
              <a:t>ESP32 </a:t>
            </a:r>
            <a:r>
              <a:rPr lang="zh-CN" altLang="en-US" sz="1600" dirty="0"/>
              <a:t>开发</a:t>
            </a:r>
            <a:endParaRPr kumimoji="0" lang="zh-CN" altLang="en-US" sz="16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47494B">
                  <a:lumMod val="50000"/>
                  <a:lumOff val="50000"/>
                </a:srgbClr>
              </a:solidFill>
              <a:effectLst/>
              <a:uLnTx/>
              <a:uFillTx/>
              <a:latin typeface="Arial Rounded MT Bold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763317" y="1569690"/>
            <a:ext cx="1630363" cy="1694259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tIns="46800" bIns="21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/>
                <a:uLnTx/>
                <a:uFillTx/>
                <a:latin typeface="Arial Rounded MT Bol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kumimoji="0" lang="en-US" sz="44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/>
              <a:uLnTx/>
              <a:uFillTx/>
              <a:latin typeface="Arial Rounded MT Bol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矩形 1"/>
          <p:cNvSpPr/>
          <p:nvPr/>
        </p:nvSpPr>
        <p:spPr>
          <a:xfrm>
            <a:off x="2758554" y="1275606"/>
            <a:ext cx="1693863" cy="3084910"/>
          </a:xfrm>
          <a:custGeom>
            <a:avLst/>
            <a:gdLst/>
            <a:ahLst/>
            <a:cxnLst/>
            <a:rect l="l" t="t" r="r" b="b"/>
            <a:pathLst>
              <a:path w="1944216" h="4536504">
                <a:moveTo>
                  <a:pt x="1944216" y="1887118"/>
                </a:moveTo>
                <a:lnTo>
                  <a:pt x="1944216" y="4536504"/>
                </a:lnTo>
                <a:lnTo>
                  <a:pt x="0" y="4536504"/>
                </a:lnTo>
                <a:lnTo>
                  <a:pt x="0" y="2127281"/>
                </a:lnTo>
                <a:close/>
                <a:moveTo>
                  <a:pt x="0" y="0"/>
                </a:moveTo>
                <a:lnTo>
                  <a:pt x="1944216" y="0"/>
                </a:lnTo>
                <a:lnTo>
                  <a:pt x="1944216" y="1322678"/>
                </a:lnTo>
                <a:lnTo>
                  <a:pt x="0" y="989389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2016000" bIns="0" anchor="ctr"/>
          <a:lstStyle/>
          <a:p>
            <a:r>
              <a:rPr lang="zh-CN" altLang="en-US" sz="1200" dirty="0"/>
              <a:t>其身体小巧，可全方位转向，轻松翻越崎岖不平的路面，可通过狭小的空间地带完成搜救任务。</a:t>
            </a:r>
            <a:endParaRPr lang="en-US" altLang="zh-CN" sz="1200" dirty="0"/>
          </a:p>
          <a:p>
            <a:endParaRPr lang="zh-CN" altLang="en-US" sz="1200" dirty="0"/>
          </a:p>
        </p:txBody>
      </p:sp>
      <p:sp>
        <p:nvSpPr>
          <p:cNvPr id="36" name="KSO_GT2"/>
          <p:cNvSpPr txBox="1"/>
          <p:nvPr/>
        </p:nvSpPr>
        <p:spPr>
          <a:xfrm flipH="1">
            <a:off x="2807767" y="1566118"/>
            <a:ext cx="1584325" cy="28931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466EDE"/>
                </a:solidFill>
                <a:effectLst/>
                <a:uLnTx/>
                <a:uFillTx/>
                <a:latin typeface="Arial Rounded MT Bold" pitchFamily="34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lvl="0" defTabSz="914400">
              <a:defRPr/>
            </a:pPr>
            <a:r>
              <a:rPr lang="zh-CN" altLang="en-US" sz="1600" dirty="0">
                <a:solidFill>
                  <a:srgbClr val="FFC000"/>
                </a:solidFill>
                <a:latin typeface="Agency FB" pitchFamily="34" charset="0"/>
                <a:cs typeface="+mn-cs"/>
              </a:rPr>
              <a:t>全向移动</a:t>
            </a:r>
            <a:endParaRPr lang="zh-CN" altLang="en-US" sz="1600" dirty="0">
              <a:solidFill>
                <a:srgbClr val="FFC000"/>
              </a:solidFill>
              <a:latin typeface="Agency FB" pitchFamily="34" charset="0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625454" y="1569690"/>
            <a:ext cx="1631950" cy="1694259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tIns="46800" bIns="21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/>
                <a:uLnTx/>
                <a:uFillTx/>
                <a:latin typeface="Arial Rounded MT Bol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kumimoji="0" lang="en-US" sz="44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/>
              <a:uLnTx/>
              <a:uFillTx/>
              <a:latin typeface="Arial Rounded MT Bol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矩形 1"/>
          <p:cNvSpPr/>
          <p:nvPr/>
        </p:nvSpPr>
        <p:spPr>
          <a:xfrm>
            <a:off x="4623867" y="1275606"/>
            <a:ext cx="1693862" cy="3084910"/>
          </a:xfrm>
          <a:custGeom>
            <a:avLst/>
            <a:gdLst/>
            <a:ahLst/>
            <a:cxnLst/>
            <a:rect l="l" t="t" r="r" b="b"/>
            <a:pathLst>
              <a:path w="1944216" h="4536504">
                <a:moveTo>
                  <a:pt x="1944216" y="1887118"/>
                </a:moveTo>
                <a:lnTo>
                  <a:pt x="1944216" y="4536504"/>
                </a:lnTo>
                <a:lnTo>
                  <a:pt x="0" y="4536504"/>
                </a:lnTo>
                <a:lnTo>
                  <a:pt x="0" y="2127281"/>
                </a:lnTo>
                <a:close/>
                <a:moveTo>
                  <a:pt x="0" y="0"/>
                </a:moveTo>
                <a:lnTo>
                  <a:pt x="1944216" y="0"/>
                </a:lnTo>
                <a:lnTo>
                  <a:pt x="1944216" y="1322678"/>
                </a:lnTo>
                <a:lnTo>
                  <a:pt x="0" y="989389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2016000" bIns="0" anchor="ctr"/>
          <a:lstStyle/>
          <a:p>
            <a:r>
              <a:rPr lang="zh-CN" altLang="en-US" sz="1200" dirty="0"/>
              <a:t>采用 </a:t>
            </a:r>
            <a:r>
              <a:rPr lang="en-US" altLang="zh-CN" sz="1200" dirty="0"/>
              <a:t>5.8G </a:t>
            </a:r>
            <a:r>
              <a:rPr lang="zh-CN" altLang="en-US" sz="1200" dirty="0"/>
              <a:t>图传摄影机作为图像传感器，将光源信号转换为电源信号实现高清图传实时来观测救援现状。</a:t>
            </a:r>
            <a:endParaRPr lang="en-US" altLang="zh-CN" sz="1200" dirty="0"/>
          </a:p>
          <a:p>
            <a:r>
              <a:rPr lang="zh-CN" altLang="en-US" sz="1200" dirty="0"/>
              <a:t> </a:t>
            </a:r>
            <a:endParaRPr lang="zh-CN" altLang="en-US" sz="1200" dirty="0"/>
          </a:p>
        </p:txBody>
      </p:sp>
      <p:sp>
        <p:nvSpPr>
          <p:cNvPr id="42" name="KSO_GT3"/>
          <p:cNvSpPr txBox="1"/>
          <p:nvPr/>
        </p:nvSpPr>
        <p:spPr>
          <a:xfrm flipH="1">
            <a:off x="4669905" y="1566118"/>
            <a:ext cx="1584325" cy="28931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466EDE"/>
                </a:solidFill>
                <a:effectLst/>
                <a:uLnTx/>
                <a:uFillTx/>
                <a:latin typeface="Arial Rounded MT Bold" pitchFamily="34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defTabSz="914400">
              <a:defRPr/>
            </a:pPr>
            <a:r>
              <a:rPr lang="zh-CN" altLang="en-US" sz="1600" dirty="0">
                <a:solidFill>
                  <a:srgbClr val="FFC000"/>
                </a:solidFill>
                <a:latin typeface="Agency FB" pitchFamily="34" charset="0"/>
                <a:cs typeface="+mn-cs"/>
              </a:rPr>
              <a:t>图传实时观测</a:t>
            </a:r>
            <a:endParaRPr lang="zh-CN" altLang="en-US" sz="1600" dirty="0">
              <a:solidFill>
                <a:srgbClr val="FFC000"/>
              </a:solidFill>
              <a:latin typeface="Agency FB" pitchFamily="34" charset="0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489179" y="1569690"/>
            <a:ext cx="1630362" cy="1694259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tIns="46800" bIns="216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1" i="0" u="none" strike="noStrike" kern="0" cap="none" spc="0" normalizeH="0" baseline="0" noProof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/>
                <a:uLnTx/>
                <a:uFillTx/>
                <a:latin typeface="Arial Rounded MT Bold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04</a:t>
            </a:r>
            <a:endParaRPr kumimoji="0" lang="en-US" sz="4400" b="1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FFFFFF"/>
              </a:solidFill>
              <a:effectLst/>
              <a:uLnTx/>
              <a:uFillTx/>
              <a:latin typeface="Arial Rounded MT Bold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矩形 1"/>
          <p:cNvSpPr/>
          <p:nvPr/>
        </p:nvSpPr>
        <p:spPr>
          <a:xfrm>
            <a:off x="6489179" y="1275606"/>
            <a:ext cx="1693862" cy="3084910"/>
          </a:xfrm>
          <a:custGeom>
            <a:avLst/>
            <a:gdLst/>
            <a:ahLst/>
            <a:cxnLst/>
            <a:rect l="l" t="t" r="r" b="b"/>
            <a:pathLst>
              <a:path w="1944216" h="4536504">
                <a:moveTo>
                  <a:pt x="1944216" y="1887118"/>
                </a:moveTo>
                <a:lnTo>
                  <a:pt x="1944216" y="4536504"/>
                </a:lnTo>
                <a:lnTo>
                  <a:pt x="0" y="4536504"/>
                </a:lnTo>
                <a:lnTo>
                  <a:pt x="0" y="2127281"/>
                </a:lnTo>
                <a:close/>
                <a:moveTo>
                  <a:pt x="0" y="0"/>
                </a:moveTo>
                <a:lnTo>
                  <a:pt x="1944216" y="0"/>
                </a:lnTo>
                <a:lnTo>
                  <a:pt x="1944216" y="1322678"/>
                </a:lnTo>
                <a:lnTo>
                  <a:pt x="0" y="989389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2016000" bIns="0" anchor="ctr"/>
          <a:lstStyle/>
          <a:p>
            <a:r>
              <a:rPr lang="zh-CN" altLang="en-US" sz="1200" dirty="0"/>
              <a:t>通过</a:t>
            </a:r>
            <a:r>
              <a:rPr lang="en-US" altLang="zh-CN" sz="1200" dirty="0" err="1"/>
              <a:t>MicroPython</a:t>
            </a:r>
            <a:r>
              <a:rPr lang="zh-CN" altLang="en-US" sz="1200" dirty="0"/>
              <a:t>开发环境，深度学习算法，开发系统初始化、红外传感、超声波避障等程序。</a:t>
            </a:r>
            <a:endParaRPr lang="en-US" altLang="zh-CN" sz="1200" dirty="0"/>
          </a:p>
          <a:p>
            <a:endParaRPr lang="zh-CN" altLang="en-US" sz="1200" dirty="0"/>
          </a:p>
        </p:txBody>
      </p:sp>
      <p:sp>
        <p:nvSpPr>
          <p:cNvPr id="48" name="KSO_GT4"/>
          <p:cNvSpPr txBox="1"/>
          <p:nvPr/>
        </p:nvSpPr>
        <p:spPr>
          <a:xfrm flipH="1">
            <a:off x="6533630" y="1566118"/>
            <a:ext cx="1584325" cy="486287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1" i="0" u="none" strike="noStrike" kern="0" cap="none" spc="0" normalizeH="0" baseline="0">
                <a:ln w="18415" cmpd="sng">
                  <a:noFill/>
                  <a:prstDash val="solid"/>
                </a:ln>
                <a:solidFill>
                  <a:srgbClr val="466EDE"/>
                </a:solidFill>
                <a:effectLst/>
                <a:uLnTx/>
                <a:uFillTx/>
                <a:latin typeface="Arial Rounded MT Bold" pitchFamily="34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lvl="0" defTabSz="914400">
              <a:defRPr/>
            </a:pPr>
            <a:r>
              <a:rPr lang="zh-CN" altLang="en-US" sz="1600" dirty="0">
                <a:solidFill>
                  <a:srgbClr val="FFC000"/>
                </a:solidFill>
                <a:latin typeface="Agency FB" pitchFamily="34" charset="0"/>
                <a:cs typeface="+mn-cs"/>
              </a:rPr>
              <a:t>避障、循迹功能</a:t>
            </a:r>
            <a:endParaRPr lang="zh-CN" altLang="en-US" sz="1600" dirty="0">
              <a:solidFill>
                <a:srgbClr val="FFC000"/>
              </a:solidFill>
              <a:latin typeface="Agency FB" pitchFamily="34" charset="0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创新点</a:t>
            </a:r>
            <a:endParaRPr lang="zh-CN" altLang="en-US" dirty="0"/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9" grpId="0" bldLvl="0" animBg="1"/>
      <p:bldP spid="30" grpId="0"/>
      <p:bldP spid="34" grpId="0" bldLvl="0" animBg="1"/>
      <p:bldP spid="35" grpId="0" bldLvl="0" animBg="1"/>
      <p:bldP spid="36" grpId="0"/>
      <p:bldP spid="40" grpId="0" bldLvl="0" animBg="1"/>
      <p:bldP spid="41" grpId="0" bldLvl="0" animBg="1"/>
      <p:bldP spid="42" grpId="0"/>
      <p:bldP spid="46" grpId="0" bldLvl="0" animBg="1"/>
      <p:bldP spid="47" grpId="0" bldLvl="0" animBg="1"/>
      <p:bldP spid="4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971600" y="1455032"/>
            <a:ext cx="2879725" cy="1984386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4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本项目研发了一款全向移动智能救援机器人， 此机器人主要由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ESP32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单片机、麦克纳姆轮、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5.8G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图传摄像机和软件系统三部分组成，能够在人员搜 救、危险环境监测、简易物资运输方面能够提供一 些救援帮助。</a:t>
            </a:r>
            <a:endParaRPr lang="zh-CN" altLang="en-US" sz="1100" dirty="0">
              <a:solidFill>
                <a:srgbClr val="FFFFFF">
                  <a:lumMod val="6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047232" y="1357312"/>
            <a:ext cx="2700000" cy="0"/>
          </a:xfrm>
          <a:prstGeom prst="line">
            <a:avLst/>
          </a:prstGeom>
          <a:ln w="47625" cmpd="sng">
            <a:gradFill>
              <a:gsLst>
                <a:gs pos="0">
                  <a:schemeClr val="bg1"/>
                </a:gs>
                <a:gs pos="74000">
                  <a:schemeClr val="accent1">
                    <a:lumMod val="60000"/>
                    <a:lumOff val="40000"/>
                  </a:schemeClr>
                </a:gs>
                <a:gs pos="83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1047232" y="3439418"/>
            <a:ext cx="2700000" cy="0"/>
          </a:xfrm>
          <a:prstGeom prst="line">
            <a:avLst/>
          </a:prstGeom>
          <a:ln w="47625" cmpd="sng">
            <a:gradFill>
              <a:gsLst>
                <a:gs pos="0">
                  <a:schemeClr val="bg1"/>
                </a:gs>
                <a:gs pos="74000">
                  <a:schemeClr val="accent1">
                    <a:lumMod val="60000"/>
                    <a:lumOff val="40000"/>
                  </a:schemeClr>
                </a:gs>
                <a:gs pos="83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/>
          </a:p>
        </p:txBody>
      </p:sp>
      <p:pic>
        <p:nvPicPr>
          <p:cNvPr id="3" name="图片 2" descr="C3ACD2084F169387B73728F20504C6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7530" y="1102360"/>
            <a:ext cx="3917950" cy="293878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567543"/>
            <a:ext cx="9144000" cy="2249714"/>
          </a:xfrm>
          <a:prstGeom prst="rect">
            <a:avLst/>
          </a:prstGeom>
          <a:solidFill>
            <a:srgbClr val="3C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rot="1033482">
            <a:off x="302895" y="-285750"/>
            <a:ext cx="2633345" cy="2362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822810" y="145685"/>
            <a:ext cx="2156090" cy="128519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14441" y="2466257"/>
            <a:ext cx="4825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THANGKS! 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14441" y="1879367"/>
            <a:ext cx="33420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2023Rescue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Robot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14441" y="3120885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救援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先驱者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38805" y="4347414"/>
            <a:ext cx="12115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作者</a:t>
            </a:r>
            <a:r>
              <a:rPr lang="zh-CN" altLang="en-US" dirty="0" smtClean="0"/>
              <a:t>：韩家旺</a:t>
            </a:r>
            <a:endParaRPr lang="zh-CN" altLang="en-US" dirty="0" smtClean="0"/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2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29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29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29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 flipH="1">
            <a:off x="0" y="521495"/>
            <a:ext cx="2324100" cy="515541"/>
          </a:xfrm>
          <a:custGeom>
            <a:avLst/>
            <a:gdLst>
              <a:gd name="connsiteX0" fmla="*/ 2323883 w 2323883"/>
              <a:gd name="connsiteY0" fmla="*/ 0 h 688369"/>
              <a:gd name="connsiteX1" fmla="*/ 2034284 w 2323883"/>
              <a:gd name="connsiteY1" fmla="*/ 0 h 688369"/>
              <a:gd name="connsiteX2" fmla="*/ 719189 w 2323883"/>
              <a:gd name="connsiteY2" fmla="*/ 0 h 688369"/>
              <a:gd name="connsiteX3" fmla="*/ 344184 w 2323883"/>
              <a:gd name="connsiteY3" fmla="*/ 0 h 688369"/>
              <a:gd name="connsiteX4" fmla="*/ 0 w 2323883"/>
              <a:gd name="connsiteY4" fmla="*/ 344185 h 688369"/>
              <a:gd name="connsiteX5" fmla="*/ 344184 w 2323883"/>
              <a:gd name="connsiteY5" fmla="*/ 688369 h 688369"/>
              <a:gd name="connsiteX6" fmla="*/ 719189 w 2323883"/>
              <a:gd name="connsiteY6" fmla="*/ 688369 h 688369"/>
              <a:gd name="connsiteX7" fmla="*/ 2034284 w 2323883"/>
              <a:gd name="connsiteY7" fmla="*/ 688369 h 688369"/>
              <a:gd name="connsiteX8" fmla="*/ 2323883 w 2323883"/>
              <a:gd name="connsiteY8" fmla="*/ 688369 h 68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3883" h="688369">
                <a:moveTo>
                  <a:pt x="2323883" y="0"/>
                </a:moveTo>
                <a:lnTo>
                  <a:pt x="2034284" y="0"/>
                </a:lnTo>
                <a:lnTo>
                  <a:pt x="719189" y="0"/>
                </a:lnTo>
                <a:lnTo>
                  <a:pt x="344184" y="0"/>
                </a:lnTo>
                <a:lnTo>
                  <a:pt x="0" y="344185"/>
                </a:lnTo>
                <a:lnTo>
                  <a:pt x="344184" y="688369"/>
                </a:lnTo>
                <a:lnTo>
                  <a:pt x="719189" y="688369"/>
                </a:lnTo>
                <a:lnTo>
                  <a:pt x="2034284" y="688369"/>
                </a:lnTo>
                <a:lnTo>
                  <a:pt x="2323883" y="6883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1000">
                <a:schemeClr val="accent1">
                  <a:lumMod val="40000"/>
                  <a:lumOff val="60000"/>
                </a:schemeClr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rIns="216000" bIns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先驱者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514794" y="1148230"/>
            <a:ext cx="2292212" cy="2292212"/>
          </a:xfrm>
          <a:prstGeom prst="ellipse">
            <a:avLst/>
          </a:prstGeom>
          <a:solidFill>
            <a:schemeClr val="accent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331764" y="965200"/>
            <a:ext cx="2658272" cy="265827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022600" y="656036"/>
            <a:ext cx="3276600" cy="32766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67610" y="1378287"/>
            <a:ext cx="1133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45236" y="2267634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小车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简介</a:t>
            </a:r>
            <a:endParaRPr kumimoji="0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38781" y="2857162"/>
            <a:ext cx="2392304" cy="21463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299200" y="3140143"/>
            <a:ext cx="2651224" cy="1580338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" grpId="0" animBg="1"/>
      <p:bldP spid="17" grpId="0" animBg="1"/>
      <p:bldP spid="20" grpId="0" animBg="1"/>
      <p:bldP spid="3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230" y="27107"/>
            <a:ext cx="7886700" cy="684094"/>
          </a:xfrm>
        </p:spPr>
        <p:txBody>
          <a:bodyPr/>
          <a:lstStyle/>
          <a:p>
            <a:r>
              <a:rPr lang="en-US" altLang="zh-CN"/>
              <a:t>ESP32</a:t>
            </a:r>
            <a:r>
              <a:rPr lang="zh-CN" altLang="en-US"/>
              <a:t>单片机</a:t>
            </a:r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332740" y="852170"/>
            <a:ext cx="2508250" cy="402018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2260600" y="852170"/>
            <a:ext cx="2432685" cy="4020185"/>
          </a:xfrm>
          <a:custGeom>
            <a:avLst/>
            <a:gdLst>
              <a:gd name="connsiteX0" fmla="*/ 0 w 3831"/>
              <a:gd name="connsiteY0" fmla="*/ 0 h 6331"/>
              <a:gd name="connsiteX1" fmla="*/ 3192 w 3831"/>
              <a:gd name="connsiteY1" fmla="*/ 0 h 6331"/>
              <a:gd name="connsiteX2" fmla="*/ 3831 w 3831"/>
              <a:gd name="connsiteY2" fmla="*/ 639 h 6331"/>
              <a:gd name="connsiteX3" fmla="*/ 3831 w 3831"/>
              <a:gd name="connsiteY3" fmla="*/ 6331 h 6331"/>
              <a:gd name="connsiteX4" fmla="*/ 0 w 3831"/>
              <a:gd name="connsiteY4" fmla="*/ 6331 h 6331"/>
              <a:gd name="connsiteX5" fmla="*/ 0 w 3831"/>
              <a:gd name="connsiteY5" fmla="*/ 0 h 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1" h="6331">
                <a:moveTo>
                  <a:pt x="0" y="0"/>
                </a:moveTo>
                <a:lnTo>
                  <a:pt x="3192" y="0"/>
                </a:lnTo>
                <a:cubicBezTo>
                  <a:pt x="3545" y="0"/>
                  <a:pt x="3831" y="286"/>
                  <a:pt x="3831" y="639"/>
                </a:cubicBezTo>
                <a:lnTo>
                  <a:pt x="3831" y="6331"/>
                </a:lnTo>
                <a:lnTo>
                  <a:pt x="0" y="6331"/>
                </a:lnTo>
                <a:cubicBezTo>
                  <a:pt x="0" y="4221"/>
                  <a:pt x="1703" y="1980"/>
                  <a:pt x="0" y="0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5402580" y="1349375"/>
            <a:ext cx="3048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ESP32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优点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402580" y="2571750"/>
            <a:ext cx="3048000" cy="1139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相对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stm32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，价格实惠。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内置WiFi和蓝牙、双核 CPU、高级外设接口、ESP32支持外部存储器。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TT</a:t>
            </a:r>
            <a:r>
              <a:rPr lang="zh-CN" altLang="en-US"/>
              <a:t>马达</a:t>
            </a:r>
            <a:endParaRPr lang="zh-CN" altLang="en-US"/>
          </a:p>
        </p:txBody>
      </p:sp>
      <p:sp>
        <p:nvSpPr>
          <p:cNvPr id="9" name="剪去对角的矩形 8"/>
          <p:cNvSpPr/>
          <p:nvPr/>
        </p:nvSpPr>
        <p:spPr>
          <a:xfrm>
            <a:off x="324485" y="808355"/>
            <a:ext cx="4413885" cy="3981450"/>
          </a:xfrm>
          <a:prstGeom prst="snip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剪去对角的矩形 9"/>
          <p:cNvSpPr/>
          <p:nvPr>
            <p:custDataLst>
              <p:tags r:id="rId1"/>
            </p:custDataLst>
          </p:nvPr>
        </p:nvSpPr>
        <p:spPr>
          <a:xfrm>
            <a:off x="405130" y="904875"/>
            <a:ext cx="4413885" cy="3981450"/>
          </a:xfrm>
          <a:prstGeom prst="snip2DiagRect">
            <a:avLst/>
          </a:pr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33060" y="1445895"/>
            <a:ext cx="3048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TT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马达优势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33060" y="2159635"/>
            <a:ext cx="3048000" cy="1880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响应迅速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转速稳定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超声波模块</a:t>
            </a:r>
            <a:endParaRPr lang="zh-CN" altLang="en-US"/>
          </a:p>
        </p:txBody>
      </p:sp>
      <p:sp>
        <p:nvSpPr>
          <p:cNvPr id="22" name="折角形 21"/>
          <p:cNvSpPr/>
          <p:nvPr/>
        </p:nvSpPr>
        <p:spPr>
          <a:xfrm>
            <a:off x="2007235" y="1029970"/>
            <a:ext cx="2260600" cy="3541395"/>
          </a:xfrm>
          <a:prstGeom prst="foldedCorner">
            <a:avLst/>
          </a:prstGeom>
          <a:blipFill rotWithShape="1">
            <a:blip r:embed="rId1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605790" y="1029970"/>
            <a:ext cx="2213610" cy="3541395"/>
          </a:xfrm>
          <a:custGeom>
            <a:avLst/>
            <a:gdLst>
              <a:gd name="connsiteX0" fmla="*/ 0 w 3486"/>
              <a:gd name="connsiteY0" fmla="*/ 0 h 5577"/>
              <a:gd name="connsiteX1" fmla="*/ 3486 w 3486"/>
              <a:gd name="connsiteY1" fmla="*/ 0 h 5577"/>
              <a:gd name="connsiteX2" fmla="*/ 3486 w 3486"/>
              <a:gd name="connsiteY2" fmla="*/ 5577 h 5577"/>
              <a:gd name="connsiteX3" fmla="*/ 0 w 3486"/>
              <a:gd name="connsiteY3" fmla="*/ 5577 h 5577"/>
              <a:gd name="connsiteX4" fmla="*/ 0 w 3486"/>
              <a:gd name="connsiteY4" fmla="*/ 0 h 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6" h="5577">
                <a:moveTo>
                  <a:pt x="0" y="0"/>
                </a:moveTo>
                <a:lnTo>
                  <a:pt x="3486" y="0"/>
                </a:lnTo>
                <a:cubicBezTo>
                  <a:pt x="1660" y="4216"/>
                  <a:pt x="3486" y="3718"/>
                  <a:pt x="3486" y="5577"/>
                </a:cubicBezTo>
                <a:lnTo>
                  <a:pt x="0" y="5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031740" y="1222375"/>
            <a:ext cx="3048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超声波模块特点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031740" y="2078355"/>
            <a:ext cx="3048000" cy="23361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结构简单，成本较低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工作能力强，对雨雪等恶劣天气，仍有较强的穿透能力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对光照和色彩不敏感，抗干扰能力强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5.8G</a:t>
            </a:r>
            <a:r>
              <a:rPr lang="zh-CN" altLang="en-US"/>
              <a:t>图传</a:t>
            </a:r>
            <a:r>
              <a:rPr lang="zh-CN" altLang="en-US"/>
              <a:t>摄像头</a:t>
            </a:r>
            <a:endParaRPr lang="zh-CN" altLang="en-US"/>
          </a:p>
        </p:txBody>
      </p:sp>
      <p:sp>
        <p:nvSpPr>
          <p:cNvPr id="16" name="流程图: 资料带 15"/>
          <p:cNvSpPr/>
          <p:nvPr/>
        </p:nvSpPr>
        <p:spPr>
          <a:xfrm>
            <a:off x="447675" y="944245"/>
            <a:ext cx="1736090" cy="3540760"/>
          </a:xfrm>
          <a:prstGeom prst="flowChartPunchedTape">
            <a:avLst/>
          </a:prstGeom>
          <a:blipFill rotWithShape="1">
            <a:blip r:embed="rId1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流程图: 资料带 25"/>
          <p:cNvSpPr/>
          <p:nvPr>
            <p:custDataLst>
              <p:tags r:id="rId2"/>
            </p:custDataLst>
          </p:nvPr>
        </p:nvSpPr>
        <p:spPr>
          <a:xfrm>
            <a:off x="2183765" y="944245"/>
            <a:ext cx="1736090" cy="3540760"/>
          </a:xfrm>
          <a:prstGeom prst="flowChartPunchedTap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870450" y="1276985"/>
            <a:ext cx="3048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图传摄像头特点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870450" y="2071370"/>
            <a:ext cx="3048000" cy="2414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采用模拟信号接收方式，延迟低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图传拥有多个频段，便于接收设备接收模拟信号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信号穿透能力强，可适应复杂环境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 flipH="1">
            <a:off x="0" y="521495"/>
            <a:ext cx="2324100" cy="515541"/>
          </a:xfrm>
          <a:custGeom>
            <a:avLst/>
            <a:gdLst>
              <a:gd name="connsiteX0" fmla="*/ 2323883 w 2323883"/>
              <a:gd name="connsiteY0" fmla="*/ 0 h 688369"/>
              <a:gd name="connsiteX1" fmla="*/ 2034284 w 2323883"/>
              <a:gd name="connsiteY1" fmla="*/ 0 h 688369"/>
              <a:gd name="connsiteX2" fmla="*/ 719189 w 2323883"/>
              <a:gd name="connsiteY2" fmla="*/ 0 h 688369"/>
              <a:gd name="connsiteX3" fmla="*/ 344184 w 2323883"/>
              <a:gd name="connsiteY3" fmla="*/ 0 h 688369"/>
              <a:gd name="connsiteX4" fmla="*/ 0 w 2323883"/>
              <a:gd name="connsiteY4" fmla="*/ 344185 h 688369"/>
              <a:gd name="connsiteX5" fmla="*/ 344184 w 2323883"/>
              <a:gd name="connsiteY5" fmla="*/ 688369 h 688369"/>
              <a:gd name="connsiteX6" fmla="*/ 719189 w 2323883"/>
              <a:gd name="connsiteY6" fmla="*/ 688369 h 688369"/>
              <a:gd name="connsiteX7" fmla="*/ 2034284 w 2323883"/>
              <a:gd name="connsiteY7" fmla="*/ 688369 h 688369"/>
              <a:gd name="connsiteX8" fmla="*/ 2323883 w 2323883"/>
              <a:gd name="connsiteY8" fmla="*/ 688369 h 68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3883" h="688369">
                <a:moveTo>
                  <a:pt x="2323883" y="0"/>
                </a:moveTo>
                <a:lnTo>
                  <a:pt x="2034284" y="0"/>
                </a:lnTo>
                <a:lnTo>
                  <a:pt x="719189" y="0"/>
                </a:lnTo>
                <a:lnTo>
                  <a:pt x="344184" y="0"/>
                </a:lnTo>
                <a:lnTo>
                  <a:pt x="0" y="344185"/>
                </a:lnTo>
                <a:lnTo>
                  <a:pt x="344184" y="688369"/>
                </a:lnTo>
                <a:lnTo>
                  <a:pt x="719189" y="688369"/>
                </a:lnTo>
                <a:lnTo>
                  <a:pt x="2034284" y="688369"/>
                </a:lnTo>
                <a:lnTo>
                  <a:pt x="2323883" y="68836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1000">
                <a:schemeClr val="accent1">
                  <a:lumMod val="40000"/>
                  <a:lumOff val="60000"/>
                </a:schemeClr>
              </a:gs>
              <a:gs pos="49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lIns="0" rIns="216000" bIns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先驱者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514794" y="1148230"/>
            <a:ext cx="2292212" cy="2292212"/>
          </a:xfrm>
          <a:prstGeom prst="ellipse">
            <a:avLst/>
          </a:prstGeom>
          <a:solidFill>
            <a:schemeClr val="accent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331764" y="965200"/>
            <a:ext cx="2658272" cy="265827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022600" y="656036"/>
            <a:ext cx="3276600" cy="32766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67610" y="1378287"/>
            <a:ext cx="1133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45236" y="2267634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应用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场景</a:t>
            </a:r>
            <a:endParaRPr kumimoji="0" lang="zh-CN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38781" y="2857162"/>
            <a:ext cx="2392304" cy="21463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299200" y="3140143"/>
            <a:ext cx="2651224" cy="1580338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" grpId="0" animBg="1"/>
      <p:bldP spid="17" grpId="0" animBg="1"/>
      <p:bldP spid="20" grpId="0" animBg="1"/>
      <p:bldP spid="3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任意多边形 51"/>
          <p:cNvSpPr/>
          <p:nvPr/>
        </p:nvSpPr>
        <p:spPr>
          <a:xfrm>
            <a:off x="1922464" y="1826344"/>
            <a:ext cx="1271587" cy="953690"/>
          </a:xfrm>
          <a:custGeom>
            <a:avLst/>
            <a:gdLst>
              <a:gd name="connsiteX0" fmla="*/ 529096 w 1058191"/>
              <a:gd name="connsiteY0" fmla="*/ 0 h 1058190"/>
              <a:gd name="connsiteX1" fmla="*/ 601562 w 1058191"/>
              <a:gd name="connsiteY1" fmla="*/ 30017 h 1058190"/>
              <a:gd name="connsiteX2" fmla="*/ 1028174 w 1058191"/>
              <a:gd name="connsiteY2" fmla="*/ 456629 h 1058190"/>
              <a:gd name="connsiteX3" fmla="*/ 1028174 w 1058191"/>
              <a:gd name="connsiteY3" fmla="*/ 601562 h 1058190"/>
              <a:gd name="connsiteX4" fmla="*/ 601562 w 1058191"/>
              <a:gd name="connsiteY4" fmla="*/ 1028174 h 1058190"/>
              <a:gd name="connsiteX5" fmla="*/ 456629 w 1058191"/>
              <a:gd name="connsiteY5" fmla="*/ 1028174 h 1058190"/>
              <a:gd name="connsiteX6" fmla="*/ 30017 w 1058191"/>
              <a:gd name="connsiteY6" fmla="*/ 601562 h 1058190"/>
              <a:gd name="connsiteX7" fmla="*/ 30017 w 1058191"/>
              <a:gd name="connsiteY7" fmla="*/ 456629 h 1058190"/>
              <a:gd name="connsiteX8" fmla="*/ 456629 w 1058191"/>
              <a:gd name="connsiteY8" fmla="*/ 30017 h 1058190"/>
              <a:gd name="connsiteX9" fmla="*/ 529096 w 1058191"/>
              <a:gd name="connsiteY9" fmla="*/ 0 h 105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8191" h="1058190">
                <a:moveTo>
                  <a:pt x="529096" y="0"/>
                </a:moveTo>
                <a:cubicBezTo>
                  <a:pt x="555323" y="0"/>
                  <a:pt x="581551" y="10006"/>
                  <a:pt x="601562" y="30017"/>
                </a:cubicBezTo>
                <a:lnTo>
                  <a:pt x="1028174" y="456629"/>
                </a:lnTo>
                <a:cubicBezTo>
                  <a:pt x="1068197" y="496651"/>
                  <a:pt x="1068197" y="561540"/>
                  <a:pt x="1028174" y="601562"/>
                </a:cubicBezTo>
                <a:lnTo>
                  <a:pt x="601562" y="1028174"/>
                </a:lnTo>
                <a:cubicBezTo>
                  <a:pt x="561540" y="1068196"/>
                  <a:pt x="496651" y="1068196"/>
                  <a:pt x="456629" y="1028174"/>
                </a:cubicBezTo>
                <a:lnTo>
                  <a:pt x="30017" y="601562"/>
                </a:lnTo>
                <a:cubicBezTo>
                  <a:pt x="-10006" y="561540"/>
                  <a:pt x="-10006" y="496651"/>
                  <a:pt x="30017" y="456629"/>
                </a:cubicBezTo>
                <a:lnTo>
                  <a:pt x="456629" y="30017"/>
                </a:lnTo>
                <a:cubicBezTo>
                  <a:pt x="476640" y="10006"/>
                  <a:pt x="502868" y="0"/>
                  <a:pt x="5290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幼圆"/>
              </a:rPr>
              <a:t>自然灾害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幼圆"/>
              <a:cs typeface="+mn-cs"/>
            </a:endParaRPr>
          </a:p>
        </p:txBody>
      </p:sp>
      <p:sp>
        <p:nvSpPr>
          <p:cNvPr id="13" name="圆角矩形 12"/>
          <p:cNvSpPr/>
          <p:nvPr/>
        </p:nvSpPr>
        <p:spPr>
          <a:xfrm rot="2700000">
            <a:off x="2219723" y="1850156"/>
            <a:ext cx="678656" cy="904875"/>
          </a:xfrm>
          <a:prstGeom prst="roundRect">
            <a:avLst>
              <a:gd name="adj" fmla="val 12679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幼圆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498726" y="1939453"/>
            <a:ext cx="119063" cy="89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幼圆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474914" y="1920403"/>
            <a:ext cx="168275" cy="12739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幼圆"/>
              <a:cs typeface="+mn-cs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2324100" y="1059582"/>
            <a:ext cx="300038" cy="916781"/>
          </a:xfrm>
          <a:custGeom>
            <a:avLst/>
            <a:gdLst>
              <a:gd name="connsiteX0" fmla="*/ 156476 w 207779"/>
              <a:gd name="connsiteY0" fmla="*/ 850640 h 850640"/>
              <a:gd name="connsiteX1" fmla="*/ 4076 w 207779"/>
              <a:gd name="connsiteY1" fmla="*/ 401060 h 850640"/>
              <a:gd name="connsiteX2" fmla="*/ 57416 w 207779"/>
              <a:gd name="connsiteY2" fmla="*/ 50540 h 850640"/>
              <a:gd name="connsiteX3" fmla="*/ 202196 w 207779"/>
              <a:gd name="connsiteY3" fmla="*/ 73400 h 850640"/>
              <a:gd name="connsiteX4" fmla="*/ 164096 w 207779"/>
              <a:gd name="connsiteY4" fmla="*/ 713480 h 85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779" h="850640">
                <a:moveTo>
                  <a:pt x="156476" y="850640"/>
                </a:moveTo>
                <a:cubicBezTo>
                  <a:pt x="88531" y="692525"/>
                  <a:pt x="20586" y="534410"/>
                  <a:pt x="4076" y="401060"/>
                </a:cubicBezTo>
                <a:cubicBezTo>
                  <a:pt x="-12434" y="267710"/>
                  <a:pt x="24396" y="105150"/>
                  <a:pt x="57416" y="50540"/>
                </a:cubicBezTo>
                <a:cubicBezTo>
                  <a:pt x="90436" y="-4070"/>
                  <a:pt x="184416" y="-37090"/>
                  <a:pt x="202196" y="73400"/>
                </a:cubicBezTo>
                <a:cubicBezTo>
                  <a:pt x="219976" y="183890"/>
                  <a:pt x="192036" y="448685"/>
                  <a:pt x="164096" y="713480"/>
                </a:cubicBez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幼圆"/>
              <a:cs typeface="+mn-cs"/>
            </a:endParaRPr>
          </a:p>
        </p:txBody>
      </p:sp>
      <p:sp>
        <p:nvSpPr>
          <p:cNvPr id="53" name="任意多边形 52"/>
          <p:cNvSpPr/>
          <p:nvPr/>
        </p:nvSpPr>
        <p:spPr>
          <a:xfrm>
            <a:off x="3937000" y="1826344"/>
            <a:ext cx="1270000" cy="953690"/>
          </a:xfrm>
          <a:custGeom>
            <a:avLst/>
            <a:gdLst>
              <a:gd name="connsiteX0" fmla="*/ 529096 w 1058191"/>
              <a:gd name="connsiteY0" fmla="*/ 0 h 1058190"/>
              <a:gd name="connsiteX1" fmla="*/ 601562 w 1058191"/>
              <a:gd name="connsiteY1" fmla="*/ 30017 h 1058190"/>
              <a:gd name="connsiteX2" fmla="*/ 1028174 w 1058191"/>
              <a:gd name="connsiteY2" fmla="*/ 456629 h 1058190"/>
              <a:gd name="connsiteX3" fmla="*/ 1028174 w 1058191"/>
              <a:gd name="connsiteY3" fmla="*/ 601562 h 1058190"/>
              <a:gd name="connsiteX4" fmla="*/ 601562 w 1058191"/>
              <a:gd name="connsiteY4" fmla="*/ 1028174 h 1058190"/>
              <a:gd name="connsiteX5" fmla="*/ 456629 w 1058191"/>
              <a:gd name="connsiteY5" fmla="*/ 1028174 h 1058190"/>
              <a:gd name="connsiteX6" fmla="*/ 30017 w 1058191"/>
              <a:gd name="connsiteY6" fmla="*/ 601562 h 1058190"/>
              <a:gd name="connsiteX7" fmla="*/ 30017 w 1058191"/>
              <a:gd name="connsiteY7" fmla="*/ 456629 h 1058190"/>
              <a:gd name="connsiteX8" fmla="*/ 456629 w 1058191"/>
              <a:gd name="connsiteY8" fmla="*/ 30017 h 1058190"/>
              <a:gd name="connsiteX9" fmla="*/ 529096 w 1058191"/>
              <a:gd name="connsiteY9" fmla="*/ 0 h 105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8191" h="1058190">
                <a:moveTo>
                  <a:pt x="529096" y="0"/>
                </a:moveTo>
                <a:cubicBezTo>
                  <a:pt x="555323" y="0"/>
                  <a:pt x="581551" y="10006"/>
                  <a:pt x="601562" y="30017"/>
                </a:cubicBezTo>
                <a:lnTo>
                  <a:pt x="1028174" y="456629"/>
                </a:lnTo>
                <a:cubicBezTo>
                  <a:pt x="1068197" y="496651"/>
                  <a:pt x="1068197" y="561540"/>
                  <a:pt x="1028174" y="601562"/>
                </a:cubicBezTo>
                <a:lnTo>
                  <a:pt x="601562" y="1028174"/>
                </a:lnTo>
                <a:cubicBezTo>
                  <a:pt x="561540" y="1068196"/>
                  <a:pt x="496651" y="1068196"/>
                  <a:pt x="456629" y="1028174"/>
                </a:cubicBezTo>
                <a:lnTo>
                  <a:pt x="30017" y="601562"/>
                </a:lnTo>
                <a:cubicBezTo>
                  <a:pt x="-10006" y="561540"/>
                  <a:pt x="-10006" y="496651"/>
                  <a:pt x="30017" y="456629"/>
                </a:cubicBezTo>
                <a:lnTo>
                  <a:pt x="456629" y="30017"/>
                </a:lnTo>
                <a:cubicBezTo>
                  <a:pt x="476640" y="10006"/>
                  <a:pt x="502868" y="0"/>
                  <a:pt x="5290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幼圆"/>
              </a:rPr>
              <a:t>事故现场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幼圆"/>
              <a:cs typeface="+mn-cs"/>
            </a:endParaRPr>
          </a:p>
        </p:txBody>
      </p:sp>
      <p:sp>
        <p:nvSpPr>
          <p:cNvPr id="54" name="圆角矩形 53"/>
          <p:cNvSpPr/>
          <p:nvPr/>
        </p:nvSpPr>
        <p:spPr>
          <a:xfrm rot="2700000">
            <a:off x="4232673" y="1850156"/>
            <a:ext cx="678656" cy="904875"/>
          </a:xfrm>
          <a:prstGeom prst="roundRect">
            <a:avLst>
              <a:gd name="adj" fmla="val 12679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幼圆"/>
              <a:cs typeface="+mn-cs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4513264" y="1939453"/>
            <a:ext cx="117475" cy="89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幼圆"/>
              <a:cs typeface="+mn-cs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4487864" y="1920403"/>
            <a:ext cx="168275" cy="12739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幼圆"/>
              <a:cs typeface="+mn-cs"/>
            </a:endParaRPr>
          </a:p>
        </p:txBody>
      </p:sp>
      <p:sp>
        <p:nvSpPr>
          <p:cNvPr id="57" name="任意多边形 56"/>
          <p:cNvSpPr/>
          <p:nvPr/>
        </p:nvSpPr>
        <p:spPr>
          <a:xfrm>
            <a:off x="4337050" y="1059582"/>
            <a:ext cx="300038" cy="916781"/>
          </a:xfrm>
          <a:custGeom>
            <a:avLst/>
            <a:gdLst>
              <a:gd name="connsiteX0" fmla="*/ 156476 w 207779"/>
              <a:gd name="connsiteY0" fmla="*/ 850640 h 850640"/>
              <a:gd name="connsiteX1" fmla="*/ 4076 w 207779"/>
              <a:gd name="connsiteY1" fmla="*/ 401060 h 850640"/>
              <a:gd name="connsiteX2" fmla="*/ 57416 w 207779"/>
              <a:gd name="connsiteY2" fmla="*/ 50540 h 850640"/>
              <a:gd name="connsiteX3" fmla="*/ 202196 w 207779"/>
              <a:gd name="connsiteY3" fmla="*/ 73400 h 850640"/>
              <a:gd name="connsiteX4" fmla="*/ 164096 w 207779"/>
              <a:gd name="connsiteY4" fmla="*/ 713480 h 85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779" h="850640">
                <a:moveTo>
                  <a:pt x="156476" y="850640"/>
                </a:moveTo>
                <a:cubicBezTo>
                  <a:pt x="88531" y="692525"/>
                  <a:pt x="20586" y="534410"/>
                  <a:pt x="4076" y="401060"/>
                </a:cubicBezTo>
                <a:cubicBezTo>
                  <a:pt x="-12434" y="267710"/>
                  <a:pt x="24396" y="105150"/>
                  <a:pt x="57416" y="50540"/>
                </a:cubicBezTo>
                <a:cubicBezTo>
                  <a:pt x="90436" y="-4070"/>
                  <a:pt x="184416" y="-37090"/>
                  <a:pt x="202196" y="73400"/>
                </a:cubicBezTo>
                <a:cubicBezTo>
                  <a:pt x="219976" y="183890"/>
                  <a:pt x="192036" y="448685"/>
                  <a:pt x="164096" y="713480"/>
                </a:cubicBez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幼圆"/>
              <a:cs typeface="+mn-cs"/>
            </a:endParaRPr>
          </a:p>
        </p:txBody>
      </p:sp>
      <p:sp>
        <p:nvSpPr>
          <p:cNvPr id="58" name="任意多边形 57"/>
          <p:cNvSpPr/>
          <p:nvPr/>
        </p:nvSpPr>
        <p:spPr>
          <a:xfrm>
            <a:off x="5949950" y="1826344"/>
            <a:ext cx="1271588" cy="953690"/>
          </a:xfrm>
          <a:custGeom>
            <a:avLst/>
            <a:gdLst>
              <a:gd name="connsiteX0" fmla="*/ 529096 w 1058191"/>
              <a:gd name="connsiteY0" fmla="*/ 0 h 1058190"/>
              <a:gd name="connsiteX1" fmla="*/ 601562 w 1058191"/>
              <a:gd name="connsiteY1" fmla="*/ 30017 h 1058190"/>
              <a:gd name="connsiteX2" fmla="*/ 1028174 w 1058191"/>
              <a:gd name="connsiteY2" fmla="*/ 456629 h 1058190"/>
              <a:gd name="connsiteX3" fmla="*/ 1028174 w 1058191"/>
              <a:gd name="connsiteY3" fmla="*/ 601562 h 1058190"/>
              <a:gd name="connsiteX4" fmla="*/ 601562 w 1058191"/>
              <a:gd name="connsiteY4" fmla="*/ 1028174 h 1058190"/>
              <a:gd name="connsiteX5" fmla="*/ 456629 w 1058191"/>
              <a:gd name="connsiteY5" fmla="*/ 1028174 h 1058190"/>
              <a:gd name="connsiteX6" fmla="*/ 30017 w 1058191"/>
              <a:gd name="connsiteY6" fmla="*/ 601562 h 1058190"/>
              <a:gd name="connsiteX7" fmla="*/ 30017 w 1058191"/>
              <a:gd name="connsiteY7" fmla="*/ 456629 h 1058190"/>
              <a:gd name="connsiteX8" fmla="*/ 456629 w 1058191"/>
              <a:gd name="connsiteY8" fmla="*/ 30017 h 1058190"/>
              <a:gd name="connsiteX9" fmla="*/ 529096 w 1058191"/>
              <a:gd name="connsiteY9" fmla="*/ 0 h 105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8191" h="1058190">
                <a:moveTo>
                  <a:pt x="529096" y="0"/>
                </a:moveTo>
                <a:cubicBezTo>
                  <a:pt x="555323" y="0"/>
                  <a:pt x="581551" y="10006"/>
                  <a:pt x="601562" y="30017"/>
                </a:cubicBezTo>
                <a:lnTo>
                  <a:pt x="1028174" y="456629"/>
                </a:lnTo>
                <a:cubicBezTo>
                  <a:pt x="1068197" y="496651"/>
                  <a:pt x="1068197" y="561540"/>
                  <a:pt x="1028174" y="601562"/>
                </a:cubicBezTo>
                <a:lnTo>
                  <a:pt x="601562" y="1028174"/>
                </a:lnTo>
                <a:cubicBezTo>
                  <a:pt x="561540" y="1068196"/>
                  <a:pt x="496651" y="1068196"/>
                  <a:pt x="456629" y="1028174"/>
                </a:cubicBezTo>
                <a:lnTo>
                  <a:pt x="30017" y="601562"/>
                </a:lnTo>
                <a:cubicBezTo>
                  <a:pt x="-10006" y="561540"/>
                  <a:pt x="-10006" y="496651"/>
                  <a:pt x="30017" y="456629"/>
                </a:cubicBezTo>
                <a:lnTo>
                  <a:pt x="456629" y="30017"/>
                </a:lnTo>
                <a:cubicBezTo>
                  <a:pt x="476640" y="10006"/>
                  <a:pt x="502868" y="0"/>
                  <a:pt x="5290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幼圆"/>
              </a:rPr>
              <a:t>物资运输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幼圆"/>
              <a:cs typeface="+mn-cs"/>
            </a:endParaRPr>
          </a:p>
        </p:txBody>
      </p:sp>
      <p:sp>
        <p:nvSpPr>
          <p:cNvPr id="59" name="圆角矩形 58"/>
          <p:cNvSpPr/>
          <p:nvPr/>
        </p:nvSpPr>
        <p:spPr>
          <a:xfrm rot="2700000">
            <a:off x="6245623" y="1850156"/>
            <a:ext cx="678656" cy="904875"/>
          </a:xfrm>
          <a:prstGeom prst="roundRect">
            <a:avLst>
              <a:gd name="adj" fmla="val 12679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幼圆"/>
              <a:cs typeface="+mn-cs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6526213" y="1939453"/>
            <a:ext cx="119062" cy="892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幼圆"/>
              <a:cs typeface="+mn-cs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500814" y="1920403"/>
            <a:ext cx="168275" cy="12739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幼圆"/>
              <a:cs typeface="+mn-cs"/>
            </a:endParaRPr>
          </a:p>
        </p:txBody>
      </p:sp>
      <p:sp>
        <p:nvSpPr>
          <p:cNvPr id="62" name="任意多边形 61"/>
          <p:cNvSpPr/>
          <p:nvPr/>
        </p:nvSpPr>
        <p:spPr>
          <a:xfrm>
            <a:off x="6351588" y="1059582"/>
            <a:ext cx="298450" cy="916781"/>
          </a:xfrm>
          <a:custGeom>
            <a:avLst/>
            <a:gdLst>
              <a:gd name="connsiteX0" fmla="*/ 156476 w 207779"/>
              <a:gd name="connsiteY0" fmla="*/ 850640 h 850640"/>
              <a:gd name="connsiteX1" fmla="*/ 4076 w 207779"/>
              <a:gd name="connsiteY1" fmla="*/ 401060 h 850640"/>
              <a:gd name="connsiteX2" fmla="*/ 57416 w 207779"/>
              <a:gd name="connsiteY2" fmla="*/ 50540 h 850640"/>
              <a:gd name="connsiteX3" fmla="*/ 202196 w 207779"/>
              <a:gd name="connsiteY3" fmla="*/ 73400 h 850640"/>
              <a:gd name="connsiteX4" fmla="*/ 164096 w 207779"/>
              <a:gd name="connsiteY4" fmla="*/ 713480 h 85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779" h="850640">
                <a:moveTo>
                  <a:pt x="156476" y="850640"/>
                </a:moveTo>
                <a:cubicBezTo>
                  <a:pt x="88531" y="692525"/>
                  <a:pt x="20586" y="534410"/>
                  <a:pt x="4076" y="401060"/>
                </a:cubicBezTo>
                <a:cubicBezTo>
                  <a:pt x="-12434" y="267710"/>
                  <a:pt x="24396" y="105150"/>
                  <a:pt x="57416" y="50540"/>
                </a:cubicBezTo>
                <a:cubicBezTo>
                  <a:pt x="90436" y="-4070"/>
                  <a:pt x="184416" y="-37090"/>
                  <a:pt x="202196" y="73400"/>
                </a:cubicBezTo>
                <a:cubicBezTo>
                  <a:pt x="219976" y="183890"/>
                  <a:pt x="192036" y="448685"/>
                  <a:pt x="164096" y="713480"/>
                </a:cubicBez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幼圆"/>
              <a:cs typeface="+mn-cs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754188" y="2874094"/>
            <a:ext cx="1638300" cy="162474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defTabSz="914400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该机器人凭借其较小的身体可以穿越狭小的缝隙。可以实时感知和回传灾后环境影像，帮助发现被困者的位置，并提供相关信息给救援人员。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3752850" y="2874094"/>
            <a:ext cx="1638300" cy="118154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 defTabSz="914400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四个麦克纳姆轮，可以轻松翻越崎岖不平的道路，通过</a:t>
            </a:r>
            <a:r>
              <a:rPr lang="en-US" altLang="zh-CN" sz="1200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5.8G</a:t>
            </a:r>
            <a:r>
              <a:rPr lang="zh-CN" altLang="en-US" sz="1200" dirty="0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图传摄像机、传感器等设备。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751513" y="2874094"/>
            <a:ext cx="1638300" cy="184633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 defTabSz="914400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rgbClr val="FFFFFF">
                    <a:lumMod val="6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在灾害发生后，物资的运输和分发也是至关重要的任务。智能机器人可以通过自动导航和载货功能，快速将一些救急药品与轻便物资送达到被困者手中。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适用于各种紧急救援场景</a:t>
            </a:r>
            <a:endParaRPr lang="zh-CN" altLang="en-US" dirty="0"/>
          </a:p>
        </p:txBody>
      </p:sp>
    </p:spTree>
  </p:cSld>
  <p:clrMapOvr>
    <a:masterClrMapping/>
  </p:clrMapOvr>
  <p:transition spd="med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ldLvl="0" animBg="1"/>
      <p:bldP spid="21" grpId="0" bldLvl="0" animBg="1"/>
      <p:bldP spid="53" grpId="0" bldLvl="0" animBg="1"/>
      <p:bldP spid="57" grpId="0" bldLvl="0" animBg="1"/>
      <p:bldP spid="58" grpId="0" bldLvl="0" animBg="1"/>
      <p:bldP spid="62" grpId="0" bldLvl="0" animBg="1"/>
      <p:bldP spid="68" grpId="0"/>
      <p:bldP spid="69" grpId="0"/>
      <p:bldP spid="70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commondata" val="eyJoZGlkIjoiYWJmNTRmNjRlMTBlOTI2MmZiYjQ4YjNiODgzNjc5ZDMifQ=="/>
</p:tagLst>
</file>

<file path=ppt/theme/theme1.xml><?xml version="1.0" encoding="utf-8"?>
<a:theme xmlns:a="http://schemas.openxmlformats.org/drawingml/2006/main" name="第一PPT，www.1ppt.com">
  <a:themeElements>
    <a:clrScheme name="自定义 9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C4856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1606</Words>
  <Application>WPS 演示</Application>
  <PresentationFormat>全屏显示(16:9)</PresentationFormat>
  <Paragraphs>252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3" baseType="lpstr">
      <vt:lpstr>Arial</vt:lpstr>
      <vt:lpstr>宋体</vt:lpstr>
      <vt:lpstr>Wingdings</vt:lpstr>
      <vt:lpstr>Calibri</vt:lpstr>
      <vt:lpstr>等线</vt:lpstr>
      <vt:lpstr>微软雅黑</vt:lpstr>
      <vt:lpstr>Arial Narrow</vt:lpstr>
      <vt:lpstr>Calibri</vt:lpstr>
      <vt:lpstr>幼圆</vt:lpstr>
      <vt:lpstr>Arial</vt:lpstr>
      <vt:lpstr>Arial Unicode MS</vt:lpstr>
      <vt:lpstr>等线 Light</vt:lpstr>
      <vt:lpstr>Calibri Light</vt:lpstr>
      <vt:lpstr>Arial Rounded MT Bold</vt:lpstr>
      <vt:lpstr>Times New Roman</vt:lpstr>
      <vt:lpstr>幼圆</vt:lpstr>
      <vt:lpstr>Agency FB</vt:lpstr>
      <vt:lpstr>Trebuchet MS</vt:lpstr>
      <vt:lpstr>第一PPT，www.1ppt.com</vt:lpstr>
      <vt:lpstr>PowerPoint 演示文稿</vt:lpstr>
      <vt:lpstr>PowerPoint 演示文稿</vt:lpstr>
      <vt:lpstr>PowerPoint 演示文稿</vt:lpstr>
      <vt:lpstr>ESP32单片机</vt:lpstr>
      <vt:lpstr>TT马达</vt:lpstr>
      <vt:lpstr>超声波模块</vt:lpstr>
      <vt:lpstr>5.8G图传摄像头</vt:lpstr>
      <vt:lpstr>PowerPoint 演示文稿</vt:lpstr>
      <vt:lpstr>适用于各种紧急救援场景</vt:lpstr>
      <vt:lpstr>灾害场景图片</vt:lpstr>
      <vt:lpstr>救援场景功能举例</vt:lpstr>
      <vt:lpstr>救援机器人和设备配合</vt:lpstr>
      <vt:lpstr>PowerPoint 演示文稿</vt:lpstr>
      <vt:lpstr>全向移动</vt:lpstr>
      <vt:lpstr>全向移动</vt:lpstr>
      <vt:lpstr>全向移动</vt:lpstr>
      <vt:lpstr>超声波避障</vt:lpstr>
      <vt:lpstr>双路红外循迹</vt:lpstr>
      <vt:lpstr>实时观测</vt:lpstr>
      <vt:lpstr>PowerPoint 演示文稿</vt:lpstr>
      <vt:lpstr>关键技术</vt:lpstr>
      <vt:lpstr>创新点</vt:lpstr>
      <vt:lpstr>总结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知识竞赛</dc:title>
  <dc:creator>第一PPT</dc:creator>
  <cp:keywords>www.1ppt.com</cp:keywords>
  <cp:lastModifiedBy>777</cp:lastModifiedBy>
  <cp:revision>23</cp:revision>
  <dcterms:created xsi:type="dcterms:W3CDTF">2016-12-25T02:27:00Z</dcterms:created>
  <dcterms:modified xsi:type="dcterms:W3CDTF">2024-05-13T02:13:00Z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57191061B50044A9B94ACB8B3745A74C_12</vt:lpwstr>
  </property>
  <property fmtid="{D5CDD505-2E9C-101B-9397-08002B2CF9AE}" pid="3" name="KSOProductBuildVer">
    <vt:lpwstr>2052-12.1.0.16729</vt:lpwstr>
  </property>
</Properties>
</file>